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eg" ContentType="image/jpeg"/>
  <Default Extension="rels" ContentType="application/vnd.openxmlformats-package.relationships+xml"/>
  <Default Extension="emf" ContentType="image/x-emf"/>
  <Default Extension="wdp" ContentType="image/vnd.ms-photo"/>
  <Default Extension="bin" ContentType="application/vnd.openxmlformats-officedocument.presentationml.printerSettings"/>
  <Default Extension="wmf" ContentType="image/x-w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0"/>
  </p:notesMasterIdLst>
  <p:sldIdLst>
    <p:sldId id="261" r:id="rId2"/>
    <p:sldId id="349" r:id="rId3"/>
    <p:sldId id="350" r:id="rId4"/>
    <p:sldId id="351" r:id="rId5"/>
    <p:sldId id="302" r:id="rId6"/>
    <p:sldId id="375" r:id="rId7"/>
    <p:sldId id="376" r:id="rId8"/>
    <p:sldId id="373" r:id="rId9"/>
    <p:sldId id="421" r:id="rId10"/>
    <p:sldId id="374" r:id="rId11"/>
    <p:sldId id="372" r:id="rId12"/>
    <p:sldId id="269" r:id="rId13"/>
    <p:sldId id="423" r:id="rId14"/>
    <p:sldId id="263" r:id="rId15"/>
    <p:sldId id="424" r:id="rId16"/>
    <p:sldId id="425" r:id="rId17"/>
    <p:sldId id="265" r:id="rId18"/>
    <p:sldId id="426" r:id="rId19"/>
    <p:sldId id="427" r:id="rId20"/>
    <p:sldId id="428" r:id="rId21"/>
    <p:sldId id="306" r:id="rId22"/>
    <p:sldId id="391" r:id="rId23"/>
    <p:sldId id="392" r:id="rId24"/>
    <p:sldId id="390" r:id="rId25"/>
    <p:sldId id="308" r:id="rId26"/>
    <p:sldId id="309" r:id="rId27"/>
    <p:sldId id="377" r:id="rId28"/>
    <p:sldId id="310" r:id="rId29"/>
    <p:sldId id="311" r:id="rId30"/>
    <p:sldId id="312" r:id="rId31"/>
    <p:sldId id="378" r:id="rId32"/>
    <p:sldId id="379" r:id="rId33"/>
    <p:sldId id="380" r:id="rId34"/>
    <p:sldId id="314" r:id="rId35"/>
    <p:sldId id="315" r:id="rId36"/>
    <p:sldId id="316" r:id="rId37"/>
    <p:sldId id="317" r:id="rId38"/>
    <p:sldId id="381" r:id="rId39"/>
    <p:sldId id="352" r:id="rId40"/>
    <p:sldId id="456" r:id="rId41"/>
    <p:sldId id="354" r:id="rId42"/>
    <p:sldId id="353" r:id="rId43"/>
    <p:sldId id="355" r:id="rId44"/>
    <p:sldId id="383" r:id="rId45"/>
    <p:sldId id="323" r:id="rId46"/>
    <p:sldId id="385" r:id="rId47"/>
    <p:sldId id="324" r:id="rId48"/>
    <p:sldId id="325" r:id="rId49"/>
    <p:sldId id="387" r:id="rId50"/>
    <p:sldId id="386" r:id="rId51"/>
    <p:sldId id="388" r:id="rId52"/>
    <p:sldId id="330" r:id="rId53"/>
    <p:sldId id="331" r:id="rId54"/>
    <p:sldId id="457" r:id="rId55"/>
    <p:sldId id="464" r:id="rId56"/>
    <p:sldId id="272" r:id="rId57"/>
    <p:sldId id="273" r:id="rId58"/>
    <p:sldId id="429" r:id="rId59"/>
    <p:sldId id="430" r:id="rId60"/>
    <p:sldId id="276" r:id="rId61"/>
    <p:sldId id="431" r:id="rId62"/>
    <p:sldId id="278" r:id="rId63"/>
    <p:sldId id="432" r:id="rId64"/>
    <p:sldId id="433" r:id="rId65"/>
    <p:sldId id="434" r:id="rId66"/>
    <p:sldId id="332" r:id="rId67"/>
    <p:sldId id="333" r:id="rId68"/>
    <p:sldId id="449" r:id="rId69"/>
    <p:sldId id="451" r:id="rId70"/>
    <p:sldId id="395" r:id="rId71"/>
    <p:sldId id="334" r:id="rId72"/>
    <p:sldId id="396" r:id="rId73"/>
    <p:sldId id="398" r:id="rId74"/>
    <p:sldId id="454" r:id="rId75"/>
    <p:sldId id="455" r:id="rId76"/>
    <p:sldId id="394" r:id="rId77"/>
    <p:sldId id="399" r:id="rId78"/>
    <p:sldId id="453" r:id="rId79"/>
    <p:sldId id="458" r:id="rId80"/>
    <p:sldId id="345" r:id="rId81"/>
    <p:sldId id="435" r:id="rId82"/>
    <p:sldId id="459" r:id="rId83"/>
    <p:sldId id="460" r:id="rId84"/>
    <p:sldId id="438" r:id="rId85"/>
    <p:sldId id="463" r:id="rId86"/>
    <p:sldId id="439" r:id="rId87"/>
    <p:sldId id="440" r:id="rId88"/>
    <p:sldId id="441" r:id="rId89"/>
    <p:sldId id="346" r:id="rId90"/>
    <p:sldId id="288" r:id="rId91"/>
    <p:sldId id="289" r:id="rId92"/>
    <p:sldId id="290" r:id="rId93"/>
    <p:sldId id="291" r:id="rId94"/>
    <p:sldId id="292" r:id="rId95"/>
    <p:sldId id="347" r:id="rId96"/>
    <p:sldId id="293" r:id="rId97"/>
    <p:sldId id="294" r:id="rId98"/>
    <p:sldId id="295" r:id="rId99"/>
    <p:sldId id="296" r:id="rId100"/>
    <p:sldId id="297" r:id="rId101"/>
    <p:sldId id="298" r:id="rId102"/>
    <p:sldId id="348" r:id="rId103"/>
    <p:sldId id="442" r:id="rId104"/>
    <p:sldId id="443" r:id="rId105"/>
    <p:sldId id="444" r:id="rId106"/>
    <p:sldId id="366" r:id="rId107"/>
    <p:sldId id="411" r:id="rId108"/>
    <p:sldId id="406" r:id="rId109"/>
    <p:sldId id="368" r:id="rId110"/>
    <p:sldId id="410" r:id="rId111"/>
    <p:sldId id="405" r:id="rId112"/>
    <p:sldId id="408" r:id="rId113"/>
    <p:sldId id="409" r:id="rId114"/>
    <p:sldId id="407" r:id="rId115"/>
    <p:sldId id="445" r:id="rId116"/>
    <p:sldId id="370" r:id="rId117"/>
    <p:sldId id="369" r:id="rId118"/>
    <p:sldId id="416" r:id="rId119"/>
    <p:sldId id="415" r:id="rId120"/>
    <p:sldId id="365" r:id="rId121"/>
    <p:sldId id="446" r:id="rId122"/>
    <p:sldId id="447" r:id="rId123"/>
    <p:sldId id="448" r:id="rId124"/>
    <p:sldId id="358" r:id="rId125"/>
    <p:sldId id="356" r:id="rId126"/>
    <p:sldId id="359" r:id="rId127"/>
    <p:sldId id="417" r:id="rId128"/>
    <p:sldId id="360" r:id="rId129"/>
    <p:sldId id="414" r:id="rId130"/>
    <p:sldId id="413" r:id="rId131"/>
    <p:sldId id="420" r:id="rId132"/>
    <p:sldId id="357" r:id="rId133"/>
    <p:sldId id="362" r:id="rId134"/>
    <p:sldId id="418" r:id="rId135"/>
    <p:sldId id="364" r:id="rId136"/>
    <p:sldId id="419" r:id="rId137"/>
    <p:sldId id="382" r:id="rId138"/>
    <p:sldId id="422" r:id="rId139"/>
  </p:sldIdLst>
  <p:sldSz cx="9144000" cy="6858000" type="screen4x3"/>
  <p:notesSz cx="6858000" cy="9144000"/>
  <p:defaultTextStyle>
    <a:defPPr>
      <a:defRPr lang="de-DE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38ECC"/>
    <a:srgbClr val="84A4C1"/>
    <a:srgbClr val="EFEFEE"/>
    <a:srgbClr val="4D4D4D"/>
    <a:srgbClr val="ED6F49"/>
    <a:srgbClr val="F7AA44"/>
    <a:srgbClr val="009587"/>
    <a:srgbClr val="BDBABA"/>
    <a:srgbClr val="A7A5A5"/>
    <a:srgbClr val="F050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49" autoAdjust="0"/>
    <p:restoredTop sz="94660"/>
  </p:normalViewPr>
  <p:slideViewPr>
    <p:cSldViewPr snapToObjects="1">
      <p:cViewPr varScale="1">
        <p:scale>
          <a:sx n="167" d="100"/>
          <a:sy n="167" d="100"/>
        </p:scale>
        <p:origin x="-488" y="-96"/>
      </p:cViewPr>
      <p:guideLst>
        <p:guide orient="horz" pos="3300"/>
        <p:guide pos="192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00" Type="http://schemas.openxmlformats.org/officeDocument/2006/relationships/slide" Target="slides/slide99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140" Type="http://schemas.openxmlformats.org/officeDocument/2006/relationships/notesMaster" Target="notesMasters/notesMaster1.xml"/><Relationship Id="rId141" Type="http://schemas.openxmlformats.org/officeDocument/2006/relationships/printerSettings" Target="printerSettings/printerSettings1.bin"/><Relationship Id="rId142" Type="http://schemas.openxmlformats.org/officeDocument/2006/relationships/presProps" Target="presProps.xml"/><Relationship Id="rId143" Type="http://schemas.openxmlformats.org/officeDocument/2006/relationships/viewProps" Target="viewProps.xml"/><Relationship Id="rId144" Type="http://schemas.openxmlformats.org/officeDocument/2006/relationships/theme" Target="theme/theme1.xml"/><Relationship Id="rId14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3C3069-EAFB-4145-8E4B-04F54E649D99}" type="datetimeFigureOut">
              <a:rPr lang="de-DE" smtClean="0"/>
              <a:t>22.10.14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6AC1AA-0751-8243-836D-342D444A699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039412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3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6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RENE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6164CF-F871-3D47-A661-2FEA5BB7AC1F}" type="slidenum">
              <a:rPr lang="de-DE" smtClean="0"/>
              <a:pPr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492908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RENE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6164CF-F871-3D47-A661-2FEA5BB7AC1F}" type="slidenum">
              <a:rPr lang="de-DE" smtClean="0"/>
              <a:pPr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36587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Im Bild </a:t>
            </a:r>
            <a:r>
              <a:rPr lang="de-DE" dirty="0" err="1" smtClean="0"/>
              <a:t>master</a:t>
            </a:r>
            <a:r>
              <a:rPr lang="de-DE" dirty="0" smtClean="0"/>
              <a:t> durch </a:t>
            </a:r>
            <a:r>
              <a:rPr lang="de-DE" dirty="0" err="1" smtClean="0"/>
              <a:t>origin/master</a:t>
            </a:r>
            <a:r>
              <a:rPr lang="de-DE" baseline="0" dirty="0" smtClean="0"/>
              <a:t> und </a:t>
            </a:r>
            <a:r>
              <a:rPr lang="de-DE" baseline="0" dirty="0" err="1" smtClean="0"/>
              <a:t>feature-a</a:t>
            </a:r>
            <a:r>
              <a:rPr lang="de-DE" baseline="0" dirty="0" smtClean="0"/>
              <a:t> durch </a:t>
            </a:r>
            <a:r>
              <a:rPr lang="de-DE" baseline="0" dirty="0" err="1" smtClean="0"/>
              <a:t>master</a:t>
            </a:r>
            <a:r>
              <a:rPr lang="de-DE" baseline="0" dirty="0" smtClean="0"/>
              <a:t> ersetzen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6164CF-F871-3D47-A661-2FEA5BB7AC1F}" type="slidenum">
              <a:rPr lang="de-DE" smtClean="0"/>
              <a:pPr/>
              <a:t>57</a:t>
            </a:fld>
            <a:endParaRPr lang="de-DE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11" name="Shape 21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Seit neueren werden die Repo-Infos nicht mehr in .git sondern .git/modules abgelegt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19" name="Shape 21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Flexibilität über Bedienbarkeit</a:t>
            </a:r>
          </a:p>
          <a:p>
            <a:pPr lvl="0">
              <a:defRPr sz="1800"/>
            </a:pPr>
            <a:r>
              <a:rPr sz="2200"/>
              <a:t>.git/config erwähnen</a:t>
            </a:r>
          </a:p>
          <a:p>
            <a:pPr lvl="0">
              <a:defRPr sz="1800"/>
            </a:pPr>
            <a:r>
              <a:rPr sz="2200"/>
              <a:t>.git/modules erwähnen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37" name="Shape 23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Aus Subversion bekannt mit externals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57" name="Shape 25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Bild mit Historie</a:t>
            </a:r>
          </a:p>
          <a:p>
            <a:pPr lvl="0">
              <a:defRPr sz="1800"/>
            </a:pPr>
            <a:r>
              <a:rPr sz="2200"/>
              <a:t>Squash erklären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89" name="Shape 28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Vorteil: Änderungen müssen nciht sofort zurück ins Modul: Patches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Shape 299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300" name="Shape 30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Split auch geeignet um Repos zu trennen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w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wmf"/><Relationship Id="rId3" Type="http://schemas.openxmlformats.org/officeDocument/2006/relationships/image" Target="../media/image3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 - Normale 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084763"/>
          </a:xfrm>
        </p:spPr>
        <p:txBody>
          <a:bodyPr lIns="0" tIns="0" rIns="0" bIns="0"/>
          <a:lstStyle>
            <a:lvl2pPr marL="742950" indent="-285750">
              <a:buFont typeface="Arial"/>
              <a:buChar char="•"/>
              <a:defRPr/>
            </a:lvl2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7" name="Titelplatzhalter 10"/>
          <p:cNvSpPr>
            <a:spLocks noGrp="1"/>
          </p:cNvSpPr>
          <p:nvPr>
            <p:ph type="title" hasCustomPrompt="1"/>
          </p:nvPr>
        </p:nvSpPr>
        <p:spPr>
          <a:xfrm>
            <a:off x="315884" y="185738"/>
            <a:ext cx="8512232" cy="446128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de-DE" dirty="0" smtClean="0"/>
              <a:t>NORMALE FOLIE</a:t>
            </a:r>
            <a:endParaRPr lang="de-DE" dirty="0"/>
          </a:p>
        </p:txBody>
      </p:sp>
      <p:cxnSp>
        <p:nvCxnSpPr>
          <p:cNvPr id="8" name="Gerade Verbindung 7"/>
          <p:cNvCxnSpPr/>
          <p:nvPr userDrawn="1"/>
        </p:nvCxnSpPr>
        <p:spPr>
          <a:xfrm flipV="1">
            <a:off x="315884" y="6415390"/>
            <a:ext cx="8512232" cy="17160"/>
          </a:xfrm>
          <a:prstGeom prst="line">
            <a:avLst/>
          </a:prstGeom>
          <a:ln w="63500">
            <a:solidFill>
              <a:srgbClr val="E1A294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itel 1"/>
          <p:cNvSpPr txBox="1">
            <a:spLocks/>
          </p:cNvSpPr>
          <p:nvPr userDrawn="1"/>
        </p:nvSpPr>
        <p:spPr>
          <a:xfrm>
            <a:off x="315884" y="6456363"/>
            <a:ext cx="8601132" cy="61534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400" b="1" kern="12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de-DE" sz="1600" b="0" dirty="0" smtClean="0">
                <a:solidFill>
                  <a:srgbClr val="BDBABA"/>
                </a:solidFill>
              </a:rPr>
              <a:t>RENÉ PREISSEL, NILS HARTMANN | W-JAX 07. NOVEMBER 2014</a:t>
            </a:r>
            <a:endParaRPr lang="de-DE" sz="1600" b="0" dirty="0">
              <a:solidFill>
                <a:srgbClr val="BDBABA"/>
              </a:solidFill>
            </a:endParaRPr>
          </a:p>
        </p:txBody>
      </p:sp>
      <p:pic>
        <p:nvPicPr>
          <p:cNvPr id="2" name="Bild 1" descr="Unbenannt-2.wm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884" y="6525856"/>
            <a:ext cx="282007" cy="282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6264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 - Normal ohne Fussze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596467"/>
          </a:xfrm>
        </p:spPr>
        <p:txBody>
          <a:bodyPr lIns="0" tIns="0" rIns="0" bIns="0"/>
          <a:lstStyle>
            <a:lvl2pPr marL="742950" indent="-285750">
              <a:buFont typeface="Arial"/>
              <a:buChar char="•"/>
              <a:defRPr/>
            </a:lvl2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7" name="Titelplatzhalter 10"/>
          <p:cNvSpPr>
            <a:spLocks noGrp="1"/>
          </p:cNvSpPr>
          <p:nvPr>
            <p:ph type="title" hasCustomPrompt="1"/>
          </p:nvPr>
        </p:nvSpPr>
        <p:spPr>
          <a:xfrm>
            <a:off x="315884" y="185738"/>
            <a:ext cx="8512232" cy="446128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de-DE" dirty="0" smtClean="0"/>
              <a:t>NORMALE FOLIE OHNE FUSSZEILE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65284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 - Neues Thema begin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/>
          <p:cNvSpPr/>
          <p:nvPr userDrawn="1"/>
        </p:nvSpPr>
        <p:spPr>
          <a:xfrm>
            <a:off x="1123950" y="2146300"/>
            <a:ext cx="6896100" cy="2565400"/>
          </a:xfrm>
          <a:prstGeom prst="rect">
            <a:avLst/>
          </a:prstGeom>
          <a:solidFill>
            <a:srgbClr val="F0503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352550" y="2451100"/>
            <a:ext cx="6407150" cy="800100"/>
          </a:xfrm>
        </p:spPr>
        <p:txBody>
          <a:bodyPr lIns="0" tIns="0" rIns="0" bIns="0"/>
          <a:lstStyle>
            <a:lvl1pPr marL="0" indent="0">
              <a:buNone/>
              <a:defRPr b="1">
                <a:solidFill>
                  <a:srgbClr val="EFEFEE"/>
                </a:solidFill>
              </a:defRPr>
            </a:lvl1pPr>
          </a:lstStyle>
          <a:p>
            <a:pPr lvl="0"/>
            <a:r>
              <a:rPr lang="de-DE" dirty="0" smtClean="0"/>
              <a:t>ÜBERSCHRIFT</a:t>
            </a:r>
            <a:endParaRPr lang="de-DE" dirty="0"/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1352550" y="3915833"/>
            <a:ext cx="6407150" cy="533400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2400" b="1">
                <a:solidFill>
                  <a:srgbClr val="EFEFEE"/>
                </a:solidFill>
              </a:defRPr>
            </a:lvl1pPr>
          </a:lstStyle>
          <a:p>
            <a:pPr lvl="0"/>
            <a:r>
              <a:rPr lang="de-DE" dirty="0" smtClean="0"/>
              <a:t>Stichpunkte</a:t>
            </a:r>
            <a:endParaRPr lang="de-DE" dirty="0"/>
          </a:p>
        </p:txBody>
      </p:sp>
      <p:cxnSp>
        <p:nvCxnSpPr>
          <p:cNvPr id="14" name="Gerade Verbindung 13"/>
          <p:cNvCxnSpPr/>
          <p:nvPr userDrawn="1"/>
        </p:nvCxnSpPr>
        <p:spPr>
          <a:xfrm>
            <a:off x="1352550" y="3035300"/>
            <a:ext cx="6273800" cy="0"/>
          </a:xfrm>
          <a:prstGeom prst="line">
            <a:avLst/>
          </a:prstGeom>
          <a:ln w="38100">
            <a:solidFill>
              <a:srgbClr val="438EC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itelplatzhalter 10"/>
          <p:cNvSpPr>
            <a:spLocks noGrp="1"/>
          </p:cNvSpPr>
          <p:nvPr>
            <p:ph type="title" hasCustomPrompt="1"/>
          </p:nvPr>
        </p:nvSpPr>
        <p:spPr>
          <a:xfrm>
            <a:off x="315884" y="185738"/>
            <a:ext cx="8512232" cy="446128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de-DE" dirty="0" smtClean="0"/>
              <a:t>ZWISCHEN FOLIE</a:t>
            </a:r>
            <a:endParaRPr lang="de-DE" dirty="0"/>
          </a:p>
        </p:txBody>
      </p:sp>
      <p:pic>
        <p:nvPicPr>
          <p:cNvPr id="13" name="Bild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70712" y="2369313"/>
            <a:ext cx="604472" cy="60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2509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 - Übung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084763"/>
          </a:xfrm>
        </p:spPr>
        <p:txBody>
          <a:bodyPr lIns="0" tIns="0" rIns="0" bIns="0"/>
          <a:lstStyle>
            <a:lvl2pPr marL="742950" indent="-285750">
              <a:buFont typeface="Arial"/>
              <a:buChar char="•"/>
              <a:defRPr/>
            </a:lvl2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7" name="Titelplatzhalter 10"/>
          <p:cNvSpPr>
            <a:spLocks noGrp="1"/>
          </p:cNvSpPr>
          <p:nvPr>
            <p:ph type="title" hasCustomPrompt="1"/>
          </p:nvPr>
        </p:nvSpPr>
        <p:spPr>
          <a:xfrm>
            <a:off x="1107972" y="185738"/>
            <a:ext cx="7720144" cy="446128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>
              <a:defRPr>
                <a:solidFill>
                  <a:srgbClr val="438ECC"/>
                </a:solidFill>
              </a:defRPr>
            </a:lvl1pPr>
          </a:lstStyle>
          <a:p>
            <a:r>
              <a:rPr lang="de-DE" dirty="0" smtClean="0"/>
              <a:t>ÜBUNGSFOLIE</a:t>
            </a:r>
            <a:endParaRPr lang="de-DE" dirty="0"/>
          </a:p>
        </p:txBody>
      </p:sp>
      <p:cxnSp>
        <p:nvCxnSpPr>
          <p:cNvPr id="8" name="Gerade Verbindung 7"/>
          <p:cNvCxnSpPr/>
          <p:nvPr userDrawn="1"/>
        </p:nvCxnSpPr>
        <p:spPr>
          <a:xfrm flipV="1">
            <a:off x="315884" y="6415390"/>
            <a:ext cx="8512232" cy="17160"/>
          </a:xfrm>
          <a:prstGeom prst="line">
            <a:avLst/>
          </a:prstGeom>
          <a:ln w="63500">
            <a:solidFill>
              <a:srgbClr val="84A4C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itel 1"/>
          <p:cNvSpPr txBox="1">
            <a:spLocks/>
          </p:cNvSpPr>
          <p:nvPr userDrawn="1"/>
        </p:nvSpPr>
        <p:spPr>
          <a:xfrm>
            <a:off x="315884" y="6456363"/>
            <a:ext cx="8601132" cy="61534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400" b="1" kern="12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de-DE" sz="1600" b="0" dirty="0" smtClean="0">
                <a:solidFill>
                  <a:srgbClr val="BDBABA"/>
                </a:solidFill>
              </a:rPr>
              <a:t>RENÉ PREISSEL, NILS HARTMANN | W-JAX 07. NOVEMBER 2014</a:t>
            </a:r>
            <a:endParaRPr lang="de-DE" sz="1600" b="0" dirty="0">
              <a:solidFill>
                <a:srgbClr val="BDBABA"/>
              </a:solidFill>
            </a:endParaRPr>
          </a:p>
        </p:txBody>
      </p:sp>
      <p:pic>
        <p:nvPicPr>
          <p:cNvPr id="2" name="Bild 1" descr="Unbenannt-2.wm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884" y="6525856"/>
            <a:ext cx="282007" cy="282007"/>
          </a:xfrm>
          <a:prstGeom prst="rect">
            <a:avLst/>
          </a:prstGeom>
        </p:spPr>
      </p:pic>
      <p:cxnSp>
        <p:nvCxnSpPr>
          <p:cNvPr id="11" name="Gerade Verbindung 10"/>
          <p:cNvCxnSpPr/>
          <p:nvPr userDrawn="1"/>
        </p:nvCxnSpPr>
        <p:spPr>
          <a:xfrm>
            <a:off x="315884" y="744045"/>
            <a:ext cx="8512232" cy="0"/>
          </a:xfrm>
          <a:prstGeom prst="line">
            <a:avLst/>
          </a:prstGeom>
          <a:ln w="63500">
            <a:solidFill>
              <a:srgbClr val="438EC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Bild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15884" y="185738"/>
            <a:ext cx="469719" cy="469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3521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11" name="Titelplatzhalter 10"/>
          <p:cNvSpPr>
            <a:spLocks noGrp="1"/>
          </p:cNvSpPr>
          <p:nvPr>
            <p:ph type="title"/>
          </p:nvPr>
        </p:nvSpPr>
        <p:spPr>
          <a:xfrm>
            <a:off x="328586" y="185738"/>
            <a:ext cx="8229600" cy="446128"/>
          </a:xfrm>
          <a:prstGeom prst="rect">
            <a:avLst/>
          </a:prstGeom>
        </p:spPr>
        <p:txBody>
          <a:bodyPr vert="horz" lIns="0" tIns="0" rIns="91440" bIns="0" rtlCol="0" anchor="ctr">
            <a:normAutofit/>
          </a:bodyPr>
          <a:lstStyle/>
          <a:p>
            <a:r>
              <a:rPr lang="de-DE" dirty="0" smtClean="0"/>
              <a:t>FOLIE TITEL</a:t>
            </a:r>
            <a:endParaRPr lang="de-DE" dirty="0"/>
          </a:p>
        </p:txBody>
      </p:sp>
      <p:cxnSp>
        <p:nvCxnSpPr>
          <p:cNvPr id="9" name="Gerade Verbindung 8"/>
          <p:cNvCxnSpPr/>
          <p:nvPr userDrawn="1"/>
        </p:nvCxnSpPr>
        <p:spPr>
          <a:xfrm>
            <a:off x="315884" y="744045"/>
            <a:ext cx="8512232" cy="0"/>
          </a:xfrm>
          <a:prstGeom prst="line">
            <a:avLst/>
          </a:prstGeom>
          <a:ln w="63500">
            <a:solidFill>
              <a:srgbClr val="F0503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40224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2" r:id="rId2"/>
    <p:sldLayoutId id="2147483651" r:id="rId3"/>
    <p:sldLayoutId id="2147483653" r:id="rId4"/>
  </p:sldLayoutIdLst>
  <p:txStyles>
    <p:titleStyle>
      <a:lvl1pPr algn="l" defTabSz="457200" rtl="0" eaLnBrk="1" latinLnBrk="0" hangingPunct="1">
        <a:spcBef>
          <a:spcPct val="0"/>
        </a:spcBef>
        <a:buNone/>
        <a:defRPr sz="3400" b="1" kern="1200">
          <a:solidFill>
            <a:srgbClr val="4D4D4D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rgbClr val="4D4D4D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rgbClr val="4D4D4D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rgbClr val="4D4D4D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rgbClr val="4D4D4D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rgbClr val="4D4D4D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4" Type="http://schemas.openxmlformats.org/officeDocument/2006/relationships/image" Target="../media/image6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9.png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0.png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0.png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0.png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1.png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github.com/ajoberstar/grgit" TargetMode="Externa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github.com/ajoberstar/grgit" TargetMode="Externa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github.com/ajoberstar/grgit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emf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emf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4" Type="http://schemas.openxmlformats.org/officeDocument/2006/relationships/image" Target="../media/image74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4" Type="http://schemas.openxmlformats.org/officeDocument/2006/relationships/image" Target="../media/image5.jpeg"/><Relationship Id="rId5" Type="http://schemas.microsoft.com/office/2007/relationships/hdphoto" Target="../media/hdphoto1.wdp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e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emf"/><Relationship Id="rId3" Type="http://schemas.openxmlformats.org/officeDocument/2006/relationships/image" Target="../media/image23.e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.em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em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.em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.emf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.emf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.emf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0.emf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.emf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.emf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.emf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4.jpe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7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8.emf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9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0.emf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1.emf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2.emf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3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4.emf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5.emf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6.emf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7.emf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8.emf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9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0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1.emf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4" Type="http://schemas.openxmlformats.org/officeDocument/2006/relationships/image" Target="../media/image53.png"/><Relationship Id="rId5" Type="http://schemas.openxmlformats.org/officeDocument/2006/relationships/image" Target="../media/image54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4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3.png"/><Relationship Id="rId3" Type="http://schemas.openxmlformats.org/officeDocument/2006/relationships/image" Target="../media/image57.emf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8.emf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3.png"/><Relationship Id="rId3" Type="http://schemas.openxmlformats.org/officeDocument/2006/relationships/image" Target="../media/image59.emf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4" Type="http://schemas.openxmlformats.org/officeDocument/2006/relationships/image" Target="../media/image61.png"/><Relationship Id="rId5" Type="http://schemas.openxmlformats.org/officeDocument/2006/relationships/image" Target="../media/image62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3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4" Type="http://schemas.openxmlformats.org/officeDocument/2006/relationships/image" Target="../media/image6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6.png"/><Relationship Id="rId3" Type="http://schemas.openxmlformats.org/officeDocument/2006/relationships/image" Target="../media/image67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W-JAX 07.11.14 | WORKSHOP</a:t>
            </a:r>
            <a:endParaRPr lang="de-DE" dirty="0"/>
          </a:p>
        </p:txBody>
      </p:sp>
      <p:cxnSp>
        <p:nvCxnSpPr>
          <p:cNvPr id="6" name="Gerade Verbindung 5"/>
          <p:cNvCxnSpPr/>
          <p:nvPr/>
        </p:nvCxnSpPr>
        <p:spPr>
          <a:xfrm flipV="1">
            <a:off x="315884" y="6316465"/>
            <a:ext cx="8512232" cy="17160"/>
          </a:xfrm>
          <a:prstGeom prst="line">
            <a:avLst/>
          </a:prstGeom>
          <a:ln w="63500">
            <a:solidFill>
              <a:srgbClr val="E84427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Rechteck 6"/>
          <p:cNvSpPr/>
          <p:nvPr/>
        </p:nvSpPr>
        <p:spPr>
          <a:xfrm>
            <a:off x="937800" y="3035300"/>
            <a:ext cx="7046502" cy="2369791"/>
          </a:xfrm>
          <a:prstGeom prst="rect">
            <a:avLst/>
          </a:prstGeom>
          <a:solidFill>
            <a:srgbClr val="E84427"/>
          </a:solidFill>
          <a:ln>
            <a:noFill/>
          </a:ln>
          <a:effectLst>
            <a:outerShdw blurRad="50800" dist="38100" dir="5400000" sx="101000" sy="101000" algn="t" rotWithShape="0">
              <a:prstClr val="black">
                <a:alpha val="21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platzhalter 9"/>
          <p:cNvSpPr txBox="1">
            <a:spLocks/>
          </p:cNvSpPr>
          <p:nvPr/>
        </p:nvSpPr>
        <p:spPr>
          <a:xfrm>
            <a:off x="2482918" y="3247172"/>
            <a:ext cx="6407150" cy="800100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32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3600" dirty="0" smtClean="0"/>
              <a:t>WERDEN SIE GIT EXPERTE!</a:t>
            </a:r>
            <a:endParaRPr lang="de-DE" sz="3600" dirty="0"/>
          </a:p>
        </p:txBody>
      </p:sp>
      <p:sp>
        <p:nvSpPr>
          <p:cNvPr id="9" name="Textplatzhalter 11"/>
          <p:cNvSpPr txBox="1">
            <a:spLocks/>
          </p:cNvSpPr>
          <p:nvPr/>
        </p:nvSpPr>
        <p:spPr>
          <a:xfrm>
            <a:off x="2482918" y="4451091"/>
            <a:ext cx="6407150" cy="7942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000" dirty="0" smtClean="0"/>
              <a:t>René </a:t>
            </a:r>
            <a:r>
              <a:rPr lang="de-DE" sz="2000" dirty="0" err="1" smtClean="0"/>
              <a:t>Preißel</a:t>
            </a:r>
            <a:r>
              <a:rPr lang="de-DE" sz="2000" dirty="0" smtClean="0"/>
              <a:t> (</a:t>
            </a:r>
            <a:r>
              <a:rPr lang="de-DE" sz="2000" dirty="0" err="1" smtClean="0"/>
              <a:t>eToSquare</a:t>
            </a:r>
            <a:r>
              <a:rPr lang="de-DE" sz="2000" dirty="0" smtClean="0"/>
              <a:t>)</a:t>
            </a:r>
          </a:p>
          <a:p>
            <a:r>
              <a:rPr lang="de-DE" sz="2000" dirty="0" smtClean="0"/>
              <a:t>Nils Hartmann (Techniker Krankenkasse)</a:t>
            </a:r>
            <a:endParaRPr lang="de-DE" sz="2000" dirty="0"/>
          </a:p>
        </p:txBody>
      </p:sp>
      <p:cxnSp>
        <p:nvCxnSpPr>
          <p:cNvPr id="10" name="Gerade Verbindung 9"/>
          <p:cNvCxnSpPr/>
          <p:nvPr/>
        </p:nvCxnSpPr>
        <p:spPr>
          <a:xfrm>
            <a:off x="2482918" y="3846860"/>
            <a:ext cx="5245534" cy="0"/>
          </a:xfrm>
          <a:prstGeom prst="line">
            <a:avLst/>
          </a:prstGeom>
          <a:ln w="38100">
            <a:solidFill>
              <a:srgbClr val="438EC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Bild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400" y="3648616"/>
            <a:ext cx="1155700" cy="115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0538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2800" dirty="0" err="1" smtClean="0"/>
              <a:t>Eclipse</a:t>
            </a:r>
            <a:r>
              <a:rPr lang="de-DE" sz="2800" dirty="0" smtClean="0"/>
              <a:t> 4.4SR1 mit </a:t>
            </a:r>
            <a:r>
              <a:rPr lang="de-DE" sz="2800" dirty="0" err="1" smtClean="0"/>
              <a:t>EGit</a:t>
            </a:r>
            <a:r>
              <a:rPr lang="de-DE" sz="2800" dirty="0" smtClean="0"/>
              <a:t> und </a:t>
            </a:r>
            <a:r>
              <a:rPr lang="de-DE" sz="2800" dirty="0" err="1" smtClean="0"/>
              <a:t>JGit</a:t>
            </a:r>
            <a:r>
              <a:rPr lang="de-DE" sz="2800" dirty="0" smtClean="0"/>
              <a:t> </a:t>
            </a:r>
          </a:p>
          <a:p>
            <a:r>
              <a:rPr lang="de-DE" sz="2400" dirty="0" smtClean="0">
                <a:solidFill>
                  <a:srgbClr val="438ECC"/>
                </a:solidFill>
              </a:rPr>
              <a:t>http</a:t>
            </a:r>
            <a:r>
              <a:rPr lang="de-DE" sz="2400" dirty="0">
                <a:solidFill>
                  <a:srgbClr val="438ECC"/>
                </a:solidFill>
              </a:rPr>
              <a:t>://</a:t>
            </a:r>
            <a:r>
              <a:rPr lang="de-DE" sz="2400" dirty="0" err="1">
                <a:solidFill>
                  <a:srgbClr val="438ECC"/>
                </a:solidFill>
              </a:rPr>
              <a:t>www.eclipse.org</a:t>
            </a:r>
            <a:r>
              <a:rPr lang="de-DE" sz="2400" dirty="0">
                <a:solidFill>
                  <a:srgbClr val="438ECC"/>
                </a:solidFill>
              </a:rPr>
              <a:t>/</a:t>
            </a:r>
            <a:r>
              <a:rPr lang="de-DE" sz="2400" dirty="0" err="1">
                <a:solidFill>
                  <a:srgbClr val="438ECC"/>
                </a:solidFill>
              </a:rPr>
              <a:t>downloads</a:t>
            </a:r>
            <a:r>
              <a:rPr lang="de-DE" sz="2400" dirty="0">
                <a:solidFill>
                  <a:srgbClr val="438ECC"/>
                </a:solidFill>
              </a:rPr>
              <a:t>/</a:t>
            </a:r>
            <a:endParaRPr lang="de-DE" sz="2400" dirty="0" smtClean="0">
              <a:solidFill>
                <a:srgbClr val="438ECC"/>
              </a:solidFill>
            </a:endParaRPr>
          </a:p>
          <a:p>
            <a:pPr marL="0" indent="0">
              <a:buNone/>
            </a:pPr>
            <a:endParaRPr lang="de-DE" sz="1800" dirty="0" smtClean="0"/>
          </a:p>
          <a:p>
            <a:pPr marL="0" indent="0">
              <a:buNone/>
            </a:pPr>
            <a:r>
              <a:rPr lang="de-DE" sz="2800" dirty="0" smtClean="0"/>
              <a:t>Atom Editor</a:t>
            </a:r>
          </a:p>
          <a:p>
            <a:r>
              <a:rPr lang="de-DE" sz="2400" dirty="0">
                <a:solidFill>
                  <a:srgbClr val="438ECC"/>
                </a:solidFill>
              </a:rPr>
              <a:t>https://</a:t>
            </a:r>
            <a:r>
              <a:rPr lang="de-DE" sz="2400" dirty="0" err="1">
                <a:solidFill>
                  <a:srgbClr val="438ECC"/>
                </a:solidFill>
              </a:rPr>
              <a:t>atom.io</a:t>
            </a:r>
            <a:r>
              <a:rPr lang="de-DE" sz="2400" dirty="0">
                <a:solidFill>
                  <a:srgbClr val="438ECC"/>
                </a:solidFill>
              </a:rPr>
              <a:t>/</a:t>
            </a:r>
          </a:p>
          <a:p>
            <a:pPr marL="0" indent="0">
              <a:buNone/>
            </a:pPr>
            <a:endParaRPr lang="de-DE" sz="1800" dirty="0" smtClean="0"/>
          </a:p>
          <a:p>
            <a:pPr marL="0" indent="0">
              <a:buNone/>
            </a:pPr>
            <a:r>
              <a:rPr lang="de-DE" sz="2800" dirty="0" err="1" smtClean="0"/>
              <a:t>Maven</a:t>
            </a:r>
            <a:r>
              <a:rPr lang="de-DE" sz="2800" dirty="0" smtClean="0"/>
              <a:t> 3.0.4</a:t>
            </a:r>
          </a:p>
          <a:p>
            <a:r>
              <a:rPr lang="de-DE" sz="2400" dirty="0">
                <a:solidFill>
                  <a:srgbClr val="438ECC"/>
                </a:solidFill>
              </a:rPr>
              <a:t>http://</a:t>
            </a:r>
            <a:r>
              <a:rPr lang="de-DE" sz="2400" dirty="0" err="1">
                <a:solidFill>
                  <a:srgbClr val="438ECC"/>
                </a:solidFill>
              </a:rPr>
              <a:t>maven.apache.org</a:t>
            </a:r>
            <a:r>
              <a:rPr lang="de-DE" sz="2400" dirty="0">
                <a:solidFill>
                  <a:srgbClr val="438ECC"/>
                </a:solidFill>
              </a:rPr>
              <a:t>/</a:t>
            </a:r>
            <a:endParaRPr lang="de-DE" sz="2400" dirty="0" smtClean="0">
              <a:solidFill>
                <a:srgbClr val="438ECC"/>
              </a:solidFill>
            </a:endParaRPr>
          </a:p>
          <a:p>
            <a:pPr marL="0" indent="0">
              <a:buNone/>
            </a:pPr>
            <a:endParaRPr lang="de-DE" sz="1800" dirty="0" smtClean="0"/>
          </a:p>
          <a:p>
            <a:pPr marL="0" indent="0">
              <a:buNone/>
            </a:pPr>
            <a:r>
              <a:rPr lang="de-DE" sz="2800" dirty="0" err="1" smtClean="0"/>
              <a:t>Gradle</a:t>
            </a:r>
            <a:r>
              <a:rPr lang="de-DE" sz="2800" dirty="0" smtClean="0"/>
              <a:t> 2.0</a:t>
            </a:r>
          </a:p>
          <a:p>
            <a:r>
              <a:rPr lang="de-DE" sz="2400" dirty="0">
                <a:solidFill>
                  <a:srgbClr val="438ECC"/>
                </a:solidFill>
              </a:rPr>
              <a:t>http://</a:t>
            </a:r>
            <a:r>
              <a:rPr lang="de-DE" sz="2400" dirty="0" err="1">
                <a:solidFill>
                  <a:srgbClr val="438ECC"/>
                </a:solidFill>
              </a:rPr>
              <a:t>www.gradle.org</a:t>
            </a:r>
            <a:r>
              <a:rPr lang="de-DE" sz="2400" dirty="0" smtClean="0">
                <a:solidFill>
                  <a:srgbClr val="438ECC"/>
                </a:solidFill>
              </a:rPr>
              <a:t>/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315884" y="185738"/>
            <a:ext cx="8720612" cy="446128"/>
          </a:xfrm>
        </p:spPr>
        <p:txBody>
          <a:bodyPr>
            <a:normAutofit fontScale="90000"/>
          </a:bodyPr>
          <a:lstStyle/>
          <a:p>
            <a:r>
              <a:rPr lang="de-DE" dirty="0" smtClean="0"/>
              <a:t>WORKSHOP VM – ENTWICKLUNGSTOOLS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363256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/>
          <p:nvPr/>
        </p:nvSpPr>
        <p:spPr>
          <a:xfrm>
            <a:off x="481244" y="3078728"/>
            <a:ext cx="8170665" cy="2165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/>
          <a:p>
            <a:pPr lvl="1">
              <a:defRPr sz="1800"/>
            </a:pP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#Dateien im build-Verzeichnis ändern</a:t>
            </a:r>
            <a:br>
              <a:rPr sz="17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myproject$ git commit -am "neue Version in Subtree"</a:t>
            </a:r>
          </a:p>
          <a:p>
            <a:pPr lvl="1">
              <a:defRPr sz="1800"/>
            </a:pP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myproject$ git push</a:t>
            </a:r>
          </a:p>
          <a:p>
            <a:pPr lvl="1">
              <a:defRPr sz="1800"/>
            </a:pPr>
            <a:endParaRPr sz="1700" dirty="0">
              <a:latin typeface="Consolas"/>
              <a:ea typeface="Consolas"/>
              <a:cs typeface="Consolas"/>
              <a:sym typeface="Consolas"/>
            </a:endParaRPr>
          </a:p>
          <a:p>
            <a:pPr lvl="1">
              <a:defRPr sz="1800"/>
            </a:pP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#Änderungen in das Modul zurückübertragen</a:t>
            </a:r>
          </a:p>
          <a:p>
            <a:pPr lvl="1">
              <a:defRPr sz="1800"/>
            </a:pP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#Einmalig Remote anlegen</a:t>
            </a:r>
            <a:br>
              <a:rPr sz="17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myproject$ git remote add -f build ../build.git/ </a:t>
            </a:r>
          </a:p>
          <a:p>
            <a:pPr lvl="1">
              <a:defRPr sz="1800"/>
            </a:pP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myproject$ git fetch build   #letzten Stand holen</a:t>
            </a:r>
          </a:p>
        </p:txBody>
      </p:sp>
      <p:grpSp>
        <p:nvGrpSpPr>
          <p:cNvPr id="2" name="Group 285"/>
          <p:cNvGrpSpPr/>
          <p:nvPr/>
        </p:nvGrpSpPr>
        <p:grpSpPr>
          <a:xfrm>
            <a:off x="1937742" y="1884164"/>
            <a:ext cx="5268516" cy="892969"/>
            <a:chOff x="0" y="0"/>
            <a:chExt cx="7493000" cy="1270000"/>
          </a:xfrm>
        </p:grpSpPr>
        <p:sp>
          <p:nvSpPr>
            <p:cNvPr id="282" name="Shape 282"/>
            <p:cNvSpPr/>
            <p:nvPr/>
          </p:nvSpPr>
          <p:spPr>
            <a:xfrm>
              <a:off x="0" y="0"/>
              <a:ext cx="27305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effectLst/>
                </a:defRPr>
              </a:pPr>
              <a:r>
                <a:rPr sz="2800" dirty="0"/>
                <a:t>myproject</a:t>
              </a:r>
            </a:p>
          </p:txBody>
        </p:sp>
        <p:sp>
          <p:nvSpPr>
            <p:cNvPr id="283" name="Shape 283"/>
            <p:cNvSpPr/>
            <p:nvPr/>
          </p:nvSpPr>
          <p:spPr>
            <a:xfrm>
              <a:off x="4762500" y="0"/>
              <a:ext cx="2730500" cy="1270000"/>
            </a:xfrm>
            <a:prstGeom prst="rect">
              <a:avLst/>
            </a:prstGeom>
            <a:solidFill>
              <a:srgbClr val="009051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/>
              </a:pPr>
              <a:r>
                <a:rPr sz="280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build</a:t>
              </a:r>
            </a:p>
            <a:p>
              <a:pPr lvl="0">
                <a:defRPr sz="1800"/>
              </a:pPr>
              <a:r>
                <a:rPr sz="2800" i="1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abc123</a:t>
              </a:r>
            </a:p>
          </p:txBody>
        </p:sp>
        <p:sp>
          <p:nvSpPr>
            <p:cNvPr id="284" name="Shape 284"/>
            <p:cNvSpPr/>
            <p:nvPr/>
          </p:nvSpPr>
          <p:spPr>
            <a:xfrm flipH="1">
              <a:off x="2725142" y="638472"/>
              <a:ext cx="2041972" cy="3234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321457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dirty="0"/>
            </a:p>
          </p:txBody>
        </p:sp>
      </p:grpSp>
      <p:pic>
        <p:nvPicPr>
          <p:cNvPr id="286" name="Bildschirmfoto 2013-10-10 um 12.49.27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724055" y="3196828"/>
            <a:ext cx="2125266" cy="1156950"/>
          </a:xfrm>
          <a:prstGeom prst="rect">
            <a:avLst/>
          </a:prstGeom>
          <a:ln w="12700">
            <a:miter lim="400000"/>
          </a:ln>
        </p:spPr>
      </p:pic>
      <p:pic>
        <p:nvPicPr>
          <p:cNvPr id="10" name="Bild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4298" y="4708242"/>
            <a:ext cx="3045023" cy="2035969"/>
          </a:xfrm>
          <a:prstGeom prst="rect">
            <a:avLst/>
          </a:prstGeom>
        </p:spPr>
      </p:pic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IN SUBTREES ARBEITEN (1)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92003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8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8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0" grpId="0" build="p" bldLvl="5" animBg="1" advAuto="0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/>
          <p:nvPr/>
        </p:nvSpPr>
        <p:spPr>
          <a:xfrm>
            <a:off x="481244" y="2973834"/>
            <a:ext cx="8170665" cy="13032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/>
          <a:p>
            <a:pPr lvl="1">
              <a:defRPr sz="1800"/>
            </a:pPr>
            <a:endParaRPr sz="1600" dirty="0">
              <a:latin typeface="Consolas"/>
              <a:ea typeface="Consolas"/>
              <a:cs typeface="Consolas"/>
              <a:sym typeface="Consolas"/>
            </a:endParaRP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subtree split --prefix build --branch build_changes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checkout build_changes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merge build/master  #mit lokaler Version vereinigen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push build HEAD:master #Zurück in das originale Repo</a:t>
            </a:r>
          </a:p>
        </p:txBody>
      </p:sp>
      <p:grpSp>
        <p:nvGrpSpPr>
          <p:cNvPr id="2" name="Group 296"/>
          <p:cNvGrpSpPr/>
          <p:nvPr/>
        </p:nvGrpSpPr>
        <p:grpSpPr>
          <a:xfrm>
            <a:off x="1937742" y="1884164"/>
            <a:ext cx="5268516" cy="892969"/>
            <a:chOff x="0" y="0"/>
            <a:chExt cx="7493000" cy="1270000"/>
          </a:xfrm>
        </p:grpSpPr>
        <p:sp>
          <p:nvSpPr>
            <p:cNvPr id="293" name="Shape 293"/>
            <p:cNvSpPr/>
            <p:nvPr/>
          </p:nvSpPr>
          <p:spPr>
            <a:xfrm>
              <a:off x="0" y="0"/>
              <a:ext cx="27305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effectLst/>
                </a:defRPr>
              </a:pPr>
              <a:r>
                <a:rPr sz="2800" dirty="0"/>
                <a:t>myproject</a:t>
              </a:r>
            </a:p>
          </p:txBody>
        </p:sp>
        <p:sp>
          <p:nvSpPr>
            <p:cNvPr id="294" name="Shape 294"/>
            <p:cNvSpPr/>
            <p:nvPr/>
          </p:nvSpPr>
          <p:spPr>
            <a:xfrm>
              <a:off x="4762500" y="0"/>
              <a:ext cx="2730500" cy="1270000"/>
            </a:xfrm>
            <a:prstGeom prst="rect">
              <a:avLst/>
            </a:prstGeom>
            <a:solidFill>
              <a:srgbClr val="009051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/>
              </a:pPr>
              <a:r>
                <a:rPr sz="280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build</a:t>
              </a:r>
            </a:p>
            <a:p>
              <a:pPr lvl="0">
                <a:defRPr sz="1800"/>
              </a:pPr>
              <a:r>
                <a:rPr sz="2800" i="1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abc123</a:t>
              </a:r>
            </a:p>
          </p:txBody>
        </p:sp>
        <p:sp>
          <p:nvSpPr>
            <p:cNvPr id="295" name="Shape 295"/>
            <p:cNvSpPr/>
            <p:nvPr/>
          </p:nvSpPr>
          <p:spPr>
            <a:xfrm flipH="1">
              <a:off x="2725142" y="638472"/>
              <a:ext cx="2041972" cy="3234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321457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dirty="0"/>
            </a:p>
          </p:txBody>
        </p:sp>
      </p:grpSp>
      <p:pic>
        <p:nvPicPr>
          <p:cNvPr id="11" name="Bild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595" y="4393406"/>
            <a:ext cx="8215313" cy="2375297"/>
          </a:xfrm>
          <a:prstGeom prst="rect">
            <a:avLst/>
          </a:prstGeom>
        </p:spPr>
      </p:pic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IN SUBTREES ARBEITEN (II)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68380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1" grpId="0" build="p" bldLvl="5" animBg="1" advAuto="0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GIT APIS: BASH ALTERNATIVEN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4</a:t>
            </a:r>
            <a:endParaRPr lang="de-DE" dirty="0"/>
          </a:p>
        </p:txBody>
      </p:sp>
      <p:sp>
        <p:nvSpPr>
          <p:cNvPr id="5" name="Rechteck 4"/>
          <p:cNvSpPr/>
          <p:nvPr/>
        </p:nvSpPr>
        <p:spPr>
          <a:xfrm>
            <a:off x="1352550" y="3426645"/>
            <a:ext cx="6267608" cy="410682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1474229" y="3443056"/>
            <a:ext cx="6407150" cy="1198033"/>
          </a:xfrm>
        </p:spPr>
        <p:txBody>
          <a:bodyPr>
            <a:normAutofit lnSpcReduction="10000"/>
          </a:bodyPr>
          <a:lstStyle/>
          <a:p>
            <a:r>
              <a:rPr lang="de-DE" dirty="0" smtClean="0"/>
              <a:t>libgit2</a:t>
            </a:r>
          </a:p>
          <a:p>
            <a:r>
              <a:rPr lang="de-DE" dirty="0" err="1" smtClean="0"/>
              <a:t>JGit</a:t>
            </a:r>
            <a:endParaRPr lang="de-DE" dirty="0" smtClean="0"/>
          </a:p>
          <a:p>
            <a:r>
              <a:rPr lang="de-DE" dirty="0" smtClean="0"/>
              <a:t>Weitere Java APIs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71337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de-DE" dirty="0" smtClean="0"/>
              <a:t>Portable C Implementierung der </a:t>
            </a:r>
            <a:r>
              <a:rPr lang="de-DE" dirty="0" err="1" smtClean="0"/>
              <a:t>Git-Core-Methoden</a:t>
            </a:r>
            <a:endParaRPr lang="de-DE" dirty="0" smtClean="0"/>
          </a:p>
          <a:p>
            <a:pPr lvl="1"/>
            <a:r>
              <a:rPr lang="de-DE" dirty="0" err="1" smtClean="0"/>
              <a:t>Low-Level-Api</a:t>
            </a:r>
            <a:endParaRPr lang="de-DE" dirty="0" smtClean="0"/>
          </a:p>
          <a:p>
            <a:r>
              <a:rPr lang="de-DE" dirty="0" smtClean="0"/>
              <a:t>Wird von </a:t>
            </a:r>
            <a:r>
              <a:rPr lang="de-DE" dirty="0" err="1" smtClean="0"/>
              <a:t>GitHub</a:t>
            </a:r>
            <a:r>
              <a:rPr lang="de-DE" dirty="0" smtClean="0"/>
              <a:t>, Microsoft, </a:t>
            </a:r>
            <a:r>
              <a:rPr lang="de-DE" dirty="0" err="1" smtClean="0"/>
              <a:t>Plastic</a:t>
            </a:r>
            <a:r>
              <a:rPr lang="de-DE" dirty="0" smtClean="0"/>
              <a:t> SCM unterstützt und benutzt</a:t>
            </a:r>
          </a:p>
          <a:p>
            <a:r>
              <a:rPr lang="de-DE" dirty="0" smtClean="0"/>
              <a:t>Version  0.21.1 ist aktuell. </a:t>
            </a:r>
            <a:br>
              <a:rPr lang="de-DE" dirty="0" smtClean="0"/>
            </a:br>
            <a:r>
              <a:rPr lang="de-DE" dirty="0" smtClean="0"/>
              <a:t>Version 1.0 sollte bereits vor einem Jahr kommen.</a:t>
            </a:r>
          </a:p>
          <a:p>
            <a:r>
              <a:rPr lang="de-DE" dirty="0" smtClean="0"/>
              <a:t>Es gibt Bindings für verschiedene Sprachen:</a:t>
            </a:r>
          </a:p>
          <a:p>
            <a:pPr lvl="1"/>
            <a:r>
              <a:rPr lang="de-DE" dirty="0" err="1" smtClean="0"/>
              <a:t>Rugged</a:t>
            </a:r>
            <a:r>
              <a:rPr lang="de-DE" dirty="0" smtClean="0"/>
              <a:t> – Ruby</a:t>
            </a:r>
          </a:p>
          <a:p>
            <a:pPr lvl="1"/>
            <a:r>
              <a:rPr lang="de-DE" dirty="0" smtClean="0"/>
              <a:t>LibGit2Sharp - .Net</a:t>
            </a:r>
          </a:p>
          <a:p>
            <a:pPr lvl="1"/>
            <a:r>
              <a:rPr lang="de-DE" dirty="0" err="1" smtClean="0"/>
              <a:t>Objectivec-git</a:t>
            </a:r>
            <a:r>
              <a:rPr lang="de-DE" dirty="0" smtClean="0"/>
              <a:t> – </a:t>
            </a:r>
            <a:r>
              <a:rPr lang="de-DE" dirty="0" err="1" smtClean="0"/>
              <a:t>Objective-C</a:t>
            </a:r>
            <a:endParaRPr lang="de-DE" dirty="0" smtClean="0"/>
          </a:p>
          <a:p>
            <a:pPr lvl="1"/>
            <a:r>
              <a:rPr lang="de-DE" dirty="0" smtClean="0"/>
              <a:t>...</a:t>
            </a:r>
          </a:p>
          <a:p>
            <a:r>
              <a:rPr lang="de-DE" dirty="0" smtClean="0"/>
              <a:t>Bindings sind meistens nicht vollständig und nicht aktuell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libgit2</a:t>
            </a:r>
            <a:endParaRPr lang="de-DE" dirty="0"/>
          </a:p>
        </p:txBody>
      </p:sp>
      <p:pic>
        <p:nvPicPr>
          <p:cNvPr id="952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316723" y="82393"/>
            <a:ext cx="2511393" cy="6163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7056921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//Open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Repo</a:t>
            </a:r>
            <a:endParaRPr lang="de-DE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git_repository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*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repo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= NULL;</a:t>
            </a:r>
          </a:p>
          <a:p>
            <a:pPr marL="0" indent="0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int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error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=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git_repository_open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(&amp;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repo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, “.");</a:t>
            </a:r>
          </a:p>
          <a:p>
            <a:pPr marL="0" indent="0">
              <a:buNone/>
            </a:pPr>
            <a:endParaRPr lang="de-DE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//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Convert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sha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to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oid</a:t>
            </a:r>
            <a:endParaRPr lang="de-DE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const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char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*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sha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= "4a202b346bb0fb0db7eff3cffeb3c70babbd2045";</a:t>
            </a:r>
          </a:p>
          <a:p>
            <a:pPr marL="0" indent="0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git_oid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oid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= 0;</a:t>
            </a:r>
          </a:p>
          <a:p>
            <a:pPr marL="0" indent="0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int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error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=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git_oid_fromstr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(&amp;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oid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,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sha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);</a:t>
            </a:r>
          </a:p>
          <a:p>
            <a:pPr marL="0" indent="0">
              <a:buNone/>
            </a:pPr>
            <a:endParaRPr lang="de-DE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//Lookup Commit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and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Blob</a:t>
            </a:r>
            <a:endParaRPr lang="de-DE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git_commit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*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int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error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=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git_commit_lookup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(&amp;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,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repo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, &amp;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oid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);</a:t>
            </a:r>
          </a:p>
          <a:p>
            <a:pPr marL="0" indent="0">
              <a:buNone/>
            </a:pPr>
            <a:endParaRPr lang="de-DE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git_blob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*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blob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error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=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git_blob_lookup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(&amp;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blob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,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repo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, &amp;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oid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);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LIBGIT2 - C-BEISPIEL</a:t>
            </a:r>
            <a:endParaRPr lang="de-DE" dirty="0"/>
          </a:p>
        </p:txBody>
      </p:sp>
      <p:pic>
        <p:nvPicPr>
          <p:cNvPr id="952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316723" y="82393"/>
            <a:ext cx="2511393" cy="6163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9447939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require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'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rugged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'</a:t>
            </a:r>
          </a:p>
          <a:p>
            <a:pPr marL="0" indent="0">
              <a:buNone/>
            </a:pPr>
            <a:endParaRPr lang="de-DE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//Open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Repo</a:t>
            </a:r>
            <a:endParaRPr lang="de-DE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repo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=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Rugged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::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Repository.new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('.')</a:t>
            </a:r>
          </a:p>
          <a:p>
            <a:pPr marL="0" indent="0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object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=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repo.lookup</a:t>
            </a:r>
            <a:endParaRPr lang="de-DE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		('7e128e26b92cd378a7000884656088b9953d929f')</a:t>
            </a:r>
          </a:p>
          <a:p>
            <a:pPr marL="0" indent="0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puts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object.message</a:t>
            </a:r>
            <a:endParaRPr lang="de-DE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// Work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with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Index</a:t>
            </a:r>
          </a:p>
          <a:p>
            <a:pPr marL="0" indent="0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index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=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repo.index</a:t>
            </a:r>
            <a:endParaRPr lang="de-DE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index.each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{ |i|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puts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i.inspect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}</a:t>
            </a:r>
          </a:p>
          <a:p>
            <a:pPr marL="0" indent="0">
              <a:buNone/>
            </a:pPr>
            <a:endParaRPr lang="de-DE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index.add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('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foo.txt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')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LIBGIT2 - RUGGED BEISPIEL</a:t>
            </a:r>
            <a:endParaRPr lang="de-DE" dirty="0"/>
          </a:p>
        </p:txBody>
      </p:sp>
      <p:pic>
        <p:nvPicPr>
          <p:cNvPr id="952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316723" y="82393"/>
            <a:ext cx="2511393" cy="6163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42284113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GIT APIS: BASH ALTERNATIVEN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4</a:t>
            </a:r>
            <a:endParaRPr lang="de-DE" dirty="0"/>
          </a:p>
        </p:txBody>
      </p:sp>
      <p:sp>
        <p:nvSpPr>
          <p:cNvPr id="5" name="Rechteck 4"/>
          <p:cNvSpPr/>
          <p:nvPr/>
        </p:nvSpPr>
        <p:spPr>
          <a:xfrm>
            <a:off x="1352550" y="3819493"/>
            <a:ext cx="6267608" cy="410682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1474229" y="3443056"/>
            <a:ext cx="6407150" cy="1198033"/>
          </a:xfrm>
        </p:spPr>
        <p:txBody>
          <a:bodyPr>
            <a:normAutofit lnSpcReduction="10000"/>
          </a:bodyPr>
          <a:lstStyle/>
          <a:p>
            <a:r>
              <a:rPr lang="de-DE" dirty="0" smtClean="0"/>
              <a:t>libgit2</a:t>
            </a:r>
          </a:p>
          <a:p>
            <a:r>
              <a:rPr lang="de-DE" dirty="0" err="1" smtClean="0"/>
              <a:t>JGit</a:t>
            </a:r>
            <a:endParaRPr lang="de-DE" dirty="0" smtClean="0"/>
          </a:p>
          <a:p>
            <a:r>
              <a:rPr lang="de-DE" dirty="0"/>
              <a:t>Weitere Java APIs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84297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196752"/>
            <a:ext cx="8512232" cy="50847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b="1" dirty="0"/>
              <a:t>http:/</a:t>
            </a:r>
            <a:r>
              <a:rPr lang="de-DE" b="1" dirty="0" smtClean="0"/>
              <a:t>/</a:t>
            </a:r>
            <a:r>
              <a:rPr lang="de-DE" b="1" dirty="0" err="1" smtClean="0"/>
              <a:t>eclipse.org</a:t>
            </a:r>
            <a:r>
              <a:rPr lang="de-DE" b="1" dirty="0"/>
              <a:t>/</a:t>
            </a:r>
            <a:r>
              <a:rPr lang="de-DE" b="1" dirty="0" err="1" smtClean="0"/>
              <a:t>jgit</a:t>
            </a:r>
            <a:endParaRPr lang="de-DE" b="1" dirty="0"/>
          </a:p>
          <a:p>
            <a:r>
              <a:rPr lang="de-DE" dirty="0" smtClean="0"/>
              <a:t>Java-Implementierung von </a:t>
            </a:r>
            <a:r>
              <a:rPr lang="de-DE" dirty="0" err="1" smtClean="0"/>
              <a:t>Git</a:t>
            </a:r>
            <a:endParaRPr lang="de-DE" dirty="0" smtClean="0"/>
          </a:p>
          <a:p>
            <a:r>
              <a:rPr lang="de-DE" dirty="0" smtClean="0"/>
              <a:t>Open Source, EDL</a:t>
            </a:r>
          </a:p>
          <a:p>
            <a:r>
              <a:rPr lang="de-DE" dirty="0" smtClean="0"/>
              <a:t>API und Kommandozeile</a:t>
            </a:r>
          </a:p>
          <a:p>
            <a:r>
              <a:rPr lang="de-DE" dirty="0" smtClean="0"/>
              <a:t>Anwendungen</a:t>
            </a:r>
          </a:p>
          <a:p>
            <a:pPr lvl="1"/>
            <a:r>
              <a:rPr lang="de-DE" dirty="0" err="1" smtClean="0"/>
              <a:t>Eclipse</a:t>
            </a:r>
            <a:r>
              <a:rPr lang="de-DE" dirty="0" smtClean="0"/>
              <a:t> (</a:t>
            </a:r>
            <a:r>
              <a:rPr lang="de-DE" dirty="0" err="1" smtClean="0"/>
              <a:t>EGit</a:t>
            </a:r>
            <a:r>
              <a:rPr lang="de-DE" dirty="0" smtClean="0"/>
              <a:t>)</a:t>
            </a:r>
          </a:p>
          <a:p>
            <a:pPr lvl="1"/>
            <a:r>
              <a:rPr lang="de-DE" dirty="0" smtClean="0"/>
              <a:t>Jenkins </a:t>
            </a:r>
            <a:r>
              <a:rPr lang="de-DE" dirty="0" err="1" smtClean="0"/>
              <a:t>Git</a:t>
            </a:r>
            <a:r>
              <a:rPr lang="de-DE" dirty="0" smtClean="0"/>
              <a:t> </a:t>
            </a:r>
            <a:r>
              <a:rPr lang="de-DE" dirty="0" err="1" smtClean="0"/>
              <a:t>Plug-in</a:t>
            </a:r>
            <a:r>
              <a:rPr lang="de-DE" dirty="0" smtClean="0"/>
              <a:t> 2.0</a:t>
            </a:r>
          </a:p>
          <a:p>
            <a:pPr lvl="1"/>
            <a:r>
              <a:rPr lang="de-DE" dirty="0" smtClean="0"/>
              <a:t>Gerrit</a:t>
            </a:r>
          </a:p>
          <a:p>
            <a:pPr lvl="1"/>
            <a:r>
              <a:rPr lang="de-DE" dirty="0" err="1" smtClean="0"/>
              <a:t>SmartGit</a:t>
            </a:r>
            <a:r>
              <a:rPr lang="de-DE" dirty="0" smtClean="0"/>
              <a:t> (teilweise)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JGIT – JAVA GIT IMPLEMENTIERUNG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597317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400" b="1" dirty="0">
                <a:latin typeface="Calibri"/>
                <a:cs typeface="Calibri"/>
              </a:rPr>
              <a:t>Download: </a:t>
            </a:r>
            <a:r>
              <a:rPr lang="de-DE" sz="2400" dirty="0">
                <a:latin typeface="Calibri"/>
                <a:cs typeface="Calibri"/>
              </a:rPr>
              <a:t>http://</a:t>
            </a:r>
            <a:r>
              <a:rPr lang="de-DE" sz="2400" dirty="0" err="1">
                <a:latin typeface="Calibri"/>
                <a:cs typeface="Calibri"/>
              </a:rPr>
              <a:t>www.eclipse.org</a:t>
            </a:r>
            <a:r>
              <a:rPr lang="de-DE" sz="2400" dirty="0">
                <a:latin typeface="Calibri"/>
                <a:cs typeface="Calibri"/>
              </a:rPr>
              <a:t>/</a:t>
            </a:r>
            <a:r>
              <a:rPr lang="de-DE" sz="2400" dirty="0" err="1">
                <a:latin typeface="Calibri"/>
                <a:cs typeface="Calibri"/>
              </a:rPr>
              <a:t>jgit</a:t>
            </a:r>
            <a:r>
              <a:rPr lang="de-DE" sz="2400" dirty="0">
                <a:latin typeface="Calibri"/>
                <a:cs typeface="Calibri"/>
              </a:rPr>
              <a:t>/</a:t>
            </a:r>
            <a:r>
              <a:rPr lang="de-DE" sz="2400" dirty="0" err="1">
                <a:latin typeface="Calibri"/>
                <a:cs typeface="Calibri"/>
              </a:rPr>
              <a:t>download</a:t>
            </a:r>
            <a:r>
              <a:rPr lang="de-DE" sz="2400" dirty="0" smtClean="0">
                <a:latin typeface="Calibri"/>
                <a:cs typeface="Calibri"/>
              </a:rPr>
              <a:t>/</a:t>
            </a:r>
          </a:p>
          <a:p>
            <a:r>
              <a:rPr lang="de-DE" sz="2400" b="1" dirty="0" err="1" smtClean="0">
                <a:latin typeface="Calibri"/>
                <a:cs typeface="Calibri"/>
              </a:rPr>
              <a:t>Maven</a:t>
            </a:r>
            <a:r>
              <a:rPr lang="de-DE" sz="2400" dirty="0" smtClean="0">
                <a:latin typeface="Calibri"/>
                <a:cs typeface="Calibri"/>
              </a:rPr>
              <a:t> POM:</a:t>
            </a:r>
          </a:p>
          <a:p>
            <a:pPr marL="0" indent="0">
              <a:buNone/>
            </a:pPr>
            <a:endParaRPr lang="de-DE" sz="2000" dirty="0">
              <a:latin typeface="Courier New"/>
              <a:cs typeface="Courier New"/>
            </a:endParaRPr>
          </a:p>
          <a:p>
            <a:pPr marL="800100" lvl="2" indent="0">
              <a:buNone/>
            </a:pPr>
            <a:r>
              <a:rPr lang="de-DE" sz="1800" dirty="0" smtClean="0">
                <a:latin typeface="Courier New"/>
                <a:cs typeface="Courier New"/>
              </a:rPr>
              <a:t>&lt;</a:t>
            </a:r>
            <a:r>
              <a:rPr lang="de-DE" sz="1800" dirty="0" err="1" smtClean="0">
                <a:latin typeface="Courier New"/>
                <a:cs typeface="Courier New"/>
              </a:rPr>
              <a:t>project</a:t>
            </a:r>
            <a:r>
              <a:rPr lang="de-DE" sz="1800" dirty="0" smtClean="0">
                <a:latin typeface="Courier New"/>
                <a:cs typeface="Courier New"/>
              </a:rPr>
              <a:t> ...&gt;</a:t>
            </a:r>
          </a:p>
          <a:p>
            <a:pPr marL="800100" lvl="2" indent="0">
              <a:buNone/>
            </a:pPr>
            <a:r>
              <a:rPr lang="de-DE" sz="1800" dirty="0">
                <a:latin typeface="Courier New"/>
                <a:cs typeface="Courier New"/>
              </a:rPr>
              <a:t> &lt;</a:t>
            </a:r>
            <a:r>
              <a:rPr lang="de-DE" sz="1800" dirty="0" err="1">
                <a:latin typeface="Courier New"/>
                <a:cs typeface="Courier New"/>
              </a:rPr>
              <a:t>dependencies</a:t>
            </a:r>
            <a:r>
              <a:rPr lang="de-DE" sz="1800" dirty="0">
                <a:latin typeface="Courier New"/>
                <a:cs typeface="Courier New"/>
              </a:rPr>
              <a:t>&gt;</a:t>
            </a:r>
          </a:p>
          <a:p>
            <a:pPr marL="800100" lvl="2" indent="0">
              <a:buNone/>
            </a:pPr>
            <a:r>
              <a:rPr lang="de-DE" sz="1800" dirty="0">
                <a:latin typeface="Courier New"/>
                <a:cs typeface="Courier New"/>
              </a:rPr>
              <a:t>    	&lt;</a:t>
            </a:r>
            <a:r>
              <a:rPr lang="de-DE" sz="1800" dirty="0" err="1">
                <a:latin typeface="Courier New"/>
                <a:cs typeface="Courier New"/>
              </a:rPr>
              <a:t>dependency</a:t>
            </a:r>
            <a:r>
              <a:rPr lang="de-DE" sz="1800" dirty="0">
                <a:latin typeface="Courier New"/>
                <a:cs typeface="Courier New"/>
              </a:rPr>
              <a:t>&gt;</a:t>
            </a:r>
          </a:p>
          <a:p>
            <a:pPr marL="800100" lvl="2" indent="0">
              <a:buNone/>
            </a:pPr>
            <a:r>
              <a:rPr lang="de-DE" sz="1800" dirty="0">
                <a:latin typeface="Courier New"/>
                <a:cs typeface="Courier New"/>
              </a:rPr>
              <a:t>    		&lt;</a:t>
            </a:r>
            <a:r>
              <a:rPr lang="de-DE" sz="1800" dirty="0" err="1">
                <a:latin typeface="Courier New"/>
                <a:cs typeface="Courier New"/>
              </a:rPr>
              <a:t>groupId</a:t>
            </a:r>
            <a:r>
              <a:rPr lang="de-DE" sz="1800" dirty="0">
                <a:latin typeface="Courier New"/>
                <a:cs typeface="Courier New"/>
              </a:rPr>
              <a:t>&gt;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org.eclipse.jgit</a:t>
            </a:r>
            <a:r>
              <a:rPr lang="de-DE" sz="1800" dirty="0">
                <a:latin typeface="Courier New"/>
                <a:cs typeface="Courier New"/>
              </a:rPr>
              <a:t>&lt;/</a:t>
            </a:r>
            <a:r>
              <a:rPr lang="de-DE" sz="1800" dirty="0" err="1">
                <a:latin typeface="Courier New"/>
                <a:cs typeface="Courier New"/>
              </a:rPr>
              <a:t>groupId</a:t>
            </a:r>
            <a:r>
              <a:rPr lang="de-DE" sz="1800" dirty="0">
                <a:latin typeface="Courier New"/>
                <a:cs typeface="Courier New"/>
              </a:rPr>
              <a:t>&gt;</a:t>
            </a:r>
          </a:p>
          <a:p>
            <a:pPr marL="800100" lvl="2" indent="0">
              <a:buNone/>
            </a:pPr>
            <a:r>
              <a:rPr lang="de-DE" sz="1800" dirty="0">
                <a:latin typeface="Courier New"/>
                <a:cs typeface="Courier New"/>
              </a:rPr>
              <a:t>    		&lt;</a:t>
            </a:r>
            <a:r>
              <a:rPr lang="de-DE" sz="1800" dirty="0" err="1">
                <a:latin typeface="Courier New"/>
                <a:cs typeface="Courier New"/>
              </a:rPr>
              <a:t>artifactId</a:t>
            </a:r>
            <a:r>
              <a:rPr lang="de-DE" sz="1800" dirty="0">
                <a:latin typeface="Courier New"/>
                <a:cs typeface="Courier New"/>
              </a:rPr>
              <a:t>&gt;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org.eclipse.jgit</a:t>
            </a:r>
            <a:r>
              <a:rPr lang="de-DE" sz="1800" dirty="0">
                <a:latin typeface="Courier New"/>
                <a:cs typeface="Courier New"/>
              </a:rPr>
              <a:t>&lt;/</a:t>
            </a:r>
            <a:r>
              <a:rPr lang="de-DE" sz="1800" dirty="0" err="1">
                <a:latin typeface="Courier New"/>
                <a:cs typeface="Courier New"/>
              </a:rPr>
              <a:t>artifactId</a:t>
            </a:r>
            <a:r>
              <a:rPr lang="de-DE" sz="1800" dirty="0">
                <a:latin typeface="Courier New"/>
                <a:cs typeface="Courier New"/>
              </a:rPr>
              <a:t>&gt;</a:t>
            </a:r>
          </a:p>
          <a:p>
            <a:pPr marL="800100" lvl="2" indent="0">
              <a:buNone/>
            </a:pPr>
            <a:r>
              <a:rPr lang="de-DE" sz="1800" dirty="0">
                <a:latin typeface="Courier New"/>
                <a:cs typeface="Courier New"/>
              </a:rPr>
              <a:t>    		&lt;</a:t>
            </a:r>
            <a:r>
              <a:rPr lang="de-DE" sz="1800" dirty="0" err="1">
                <a:latin typeface="Courier New"/>
                <a:cs typeface="Courier New"/>
              </a:rPr>
              <a:t>version</a:t>
            </a:r>
            <a:r>
              <a:rPr lang="de-DE" sz="1800" dirty="0">
                <a:latin typeface="Courier New"/>
                <a:cs typeface="Courier New"/>
              </a:rPr>
              <a:t>&gt;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3.5.0.201409260305-r</a:t>
            </a:r>
            <a:r>
              <a:rPr lang="de-DE" sz="1800" dirty="0">
                <a:latin typeface="Courier New"/>
                <a:cs typeface="Courier New"/>
              </a:rPr>
              <a:t>&lt;/</a:t>
            </a:r>
            <a:r>
              <a:rPr lang="de-DE" sz="1800" dirty="0" err="1">
                <a:latin typeface="Courier New"/>
                <a:cs typeface="Courier New"/>
              </a:rPr>
              <a:t>version</a:t>
            </a:r>
            <a:r>
              <a:rPr lang="de-DE" sz="1800" dirty="0">
                <a:latin typeface="Courier New"/>
                <a:cs typeface="Courier New"/>
              </a:rPr>
              <a:t>&gt;</a:t>
            </a:r>
          </a:p>
          <a:p>
            <a:pPr marL="800100" lvl="2" indent="0">
              <a:buNone/>
            </a:pPr>
            <a:r>
              <a:rPr lang="de-DE" sz="1800" dirty="0">
                <a:latin typeface="Courier New"/>
                <a:cs typeface="Courier New"/>
              </a:rPr>
              <a:t>    	&lt;/</a:t>
            </a:r>
            <a:r>
              <a:rPr lang="de-DE" sz="1800" dirty="0" err="1">
                <a:latin typeface="Courier New"/>
                <a:cs typeface="Courier New"/>
              </a:rPr>
              <a:t>dependency</a:t>
            </a:r>
            <a:r>
              <a:rPr lang="de-DE" sz="1800" dirty="0">
                <a:latin typeface="Courier New"/>
                <a:cs typeface="Courier New"/>
              </a:rPr>
              <a:t>&gt;</a:t>
            </a:r>
          </a:p>
          <a:p>
            <a:pPr marL="800100" lvl="2" indent="0">
              <a:buNone/>
            </a:pPr>
            <a:r>
              <a:rPr lang="de-DE" sz="1800" dirty="0">
                <a:latin typeface="Courier New"/>
                <a:cs typeface="Courier New"/>
              </a:rPr>
              <a:t>    &lt;/</a:t>
            </a:r>
            <a:r>
              <a:rPr lang="de-DE" sz="1800" dirty="0" err="1">
                <a:latin typeface="Courier New"/>
                <a:cs typeface="Courier New"/>
              </a:rPr>
              <a:t>dependencies</a:t>
            </a:r>
            <a:r>
              <a:rPr lang="de-DE" sz="1800" dirty="0">
                <a:latin typeface="Courier New"/>
                <a:cs typeface="Courier New"/>
              </a:rPr>
              <a:t>&gt;</a:t>
            </a:r>
            <a:endParaRPr lang="de-DE" sz="1800" dirty="0" smtClean="0">
              <a:latin typeface="Courier New"/>
              <a:cs typeface="Courier New"/>
            </a:endParaRPr>
          </a:p>
          <a:p>
            <a:pPr marL="800100" lvl="2" indent="0">
              <a:buNone/>
            </a:pPr>
            <a:r>
              <a:rPr lang="de-DE" sz="1800" dirty="0" smtClean="0">
                <a:latin typeface="Courier New"/>
                <a:cs typeface="Courier New"/>
              </a:rPr>
              <a:t>&lt;/</a:t>
            </a:r>
            <a:r>
              <a:rPr lang="de-DE" sz="1800" dirty="0" err="1" smtClean="0">
                <a:latin typeface="Courier New"/>
                <a:cs typeface="Courier New"/>
              </a:rPr>
              <a:t>project</a:t>
            </a:r>
            <a:r>
              <a:rPr lang="de-DE" sz="1800" dirty="0" smtClean="0">
                <a:latin typeface="Courier New"/>
                <a:cs typeface="Courier New"/>
              </a:rPr>
              <a:t>&gt;</a:t>
            </a:r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JGIT - EINBINDEN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16452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196752"/>
            <a:ext cx="8512232" cy="50847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b="1" dirty="0" smtClean="0"/>
              <a:t>Kann als Ersatz von </a:t>
            </a:r>
            <a:r>
              <a:rPr lang="de-DE" b="1" dirty="0" err="1" smtClean="0"/>
              <a:t>CGit</a:t>
            </a:r>
            <a:r>
              <a:rPr lang="de-DE" b="1" dirty="0" smtClean="0"/>
              <a:t> verwendet werden</a:t>
            </a:r>
            <a:endParaRPr lang="de-DE" sz="24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24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400" b="1" dirty="0" smtClean="0">
                <a:latin typeface="Courier New"/>
                <a:cs typeface="Courier New"/>
              </a:rPr>
              <a:t># Ausführung als </a:t>
            </a:r>
            <a:r>
              <a:rPr lang="de-DE" sz="2400" b="1" dirty="0" err="1" smtClean="0">
                <a:latin typeface="Courier New"/>
                <a:cs typeface="Courier New"/>
              </a:rPr>
              <a:t>Bash</a:t>
            </a:r>
            <a:r>
              <a:rPr lang="de-DE" sz="2400" b="1" dirty="0" smtClean="0">
                <a:latin typeface="Courier New"/>
                <a:cs typeface="Courier New"/>
              </a:rPr>
              <a:t>-Script</a:t>
            </a:r>
          </a:p>
          <a:p>
            <a:pPr marL="0" indent="0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jgit.sh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–m 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“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Initial Import“</a:t>
            </a:r>
          </a:p>
          <a:p>
            <a:pPr marL="0" indent="0">
              <a:buNone/>
            </a:pPr>
            <a:endParaRPr lang="de-DE" sz="24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400" b="1" dirty="0" smtClean="0">
                <a:latin typeface="Courier New"/>
                <a:cs typeface="Courier New"/>
              </a:rPr>
              <a:t># Alternativ: Verwendung als </a:t>
            </a:r>
            <a:r>
              <a:rPr lang="de-DE" sz="2400" b="1" dirty="0" err="1" smtClean="0">
                <a:latin typeface="Courier New"/>
                <a:cs typeface="Courier New"/>
              </a:rPr>
              <a:t>executable</a:t>
            </a:r>
            <a:r>
              <a:rPr lang="de-DE" sz="2400" b="1" dirty="0" smtClean="0"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latin typeface="Courier New"/>
                <a:cs typeface="Courier New"/>
              </a:rPr>
              <a:t>Jar</a:t>
            </a:r>
            <a:endParaRPr lang="de-DE" sz="24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java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–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jar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jgit.sh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–m „Initial Import“</a:t>
            </a:r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JGIT – KOMMANDOZEILE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552157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GIT INTERN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1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3429951"/>
            <a:ext cx="6267608" cy="410682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490792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Objektdatenbanken und Referenzen</a:t>
            </a:r>
          </a:p>
          <a:p>
            <a:r>
              <a:rPr lang="de-DE" dirty="0" err="1" smtClean="0"/>
              <a:t>Merges</a:t>
            </a:r>
            <a:endParaRPr lang="de-DE" dirty="0" smtClean="0"/>
          </a:p>
          <a:p>
            <a:r>
              <a:rPr lang="de-DE" dirty="0" err="1" smtClean="0"/>
              <a:t>Remotes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2648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2400" b="1" dirty="0" err="1"/>
              <a:t>Porcelain</a:t>
            </a:r>
            <a:r>
              <a:rPr lang="de-DE" sz="2400" b="1" dirty="0"/>
              <a:t> API</a:t>
            </a:r>
          </a:p>
          <a:p>
            <a:r>
              <a:rPr lang="de-DE" sz="2000" i="1" dirty="0"/>
              <a:t>High-Level </a:t>
            </a:r>
            <a:r>
              <a:rPr lang="de-DE" sz="2000" dirty="0"/>
              <a:t>API für </a:t>
            </a:r>
            <a:r>
              <a:rPr lang="de-DE" sz="2000" dirty="0" err="1"/>
              <a:t>Git</a:t>
            </a:r>
            <a:r>
              <a:rPr lang="de-DE" sz="2000" dirty="0"/>
              <a:t> „</a:t>
            </a:r>
            <a:r>
              <a:rPr lang="de-DE" sz="2000" dirty="0" err="1"/>
              <a:t>Porcelain</a:t>
            </a:r>
            <a:r>
              <a:rPr lang="de-DE" sz="2000" dirty="0"/>
              <a:t>“ Kommandos</a:t>
            </a:r>
          </a:p>
          <a:p>
            <a:r>
              <a:rPr lang="de-DE" sz="2000" dirty="0"/>
              <a:t>Einstieg über die Klasse </a:t>
            </a:r>
            <a:r>
              <a:rPr lang="de-DE" sz="2000" dirty="0" err="1"/>
              <a:t>org.eclipse.jgit.api.Git</a:t>
            </a:r>
            <a:endParaRPr lang="de-DE" sz="2000" dirty="0"/>
          </a:p>
          <a:p>
            <a:r>
              <a:rPr lang="de-DE" sz="2000" dirty="0"/>
              <a:t>Factory-Methoden für </a:t>
            </a:r>
            <a:r>
              <a:rPr lang="de-DE" sz="2000" dirty="0" err="1"/>
              <a:t>Git</a:t>
            </a:r>
            <a:r>
              <a:rPr lang="de-DE" sz="2000" dirty="0"/>
              <a:t> Befehle</a:t>
            </a:r>
          </a:p>
          <a:p>
            <a:pPr marL="0" indent="0">
              <a:buNone/>
            </a:pPr>
            <a:endParaRPr lang="de-DE" sz="14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open</a:t>
            </a:r>
            <a:r>
              <a:rPr lang="de-DE" sz="1400" b="1" dirty="0" smtClean="0">
                <a:latin typeface="Courier New"/>
                <a:cs typeface="Courier New"/>
              </a:rPr>
              <a:t>(</a:t>
            </a:r>
            <a:r>
              <a:rPr lang="de-DE" sz="1400" b="1" dirty="0" err="1" smtClean="0">
                <a:latin typeface="Courier New"/>
                <a:cs typeface="Courier New"/>
              </a:rPr>
              <a:t>new</a:t>
            </a:r>
            <a:r>
              <a:rPr lang="de-DE" sz="1400" b="1" dirty="0" smtClean="0">
                <a:latin typeface="Courier New"/>
                <a:cs typeface="Courier New"/>
              </a:rPr>
              <a:t> File(“/</a:t>
            </a:r>
            <a:r>
              <a:rPr lang="de-DE" sz="1400" b="1" dirty="0" err="1" smtClean="0">
                <a:latin typeface="Courier New"/>
                <a:cs typeface="Courier New"/>
              </a:rPr>
              <a:t>opt</a:t>
            </a:r>
            <a:r>
              <a:rPr lang="de-DE" sz="1400" b="1" dirty="0" smtClean="0">
                <a:latin typeface="Courier New"/>
                <a:cs typeface="Courier New"/>
              </a:rPr>
              <a:t>/</a:t>
            </a:r>
            <a:r>
              <a:rPr lang="de-DE" sz="1400" b="1" dirty="0" err="1" smtClean="0">
                <a:latin typeface="Courier New"/>
                <a:cs typeface="Courier New"/>
              </a:rPr>
              <a:t>repos</a:t>
            </a:r>
            <a:r>
              <a:rPr lang="de-DE" sz="1400" b="1" dirty="0" smtClean="0">
                <a:latin typeface="Courier New"/>
                <a:cs typeface="Courier New"/>
              </a:rPr>
              <a:t>/</a:t>
            </a:r>
            <a:r>
              <a:rPr lang="de-DE" sz="1400" b="1" dirty="0" err="1" smtClean="0">
                <a:latin typeface="Courier New"/>
                <a:cs typeface="Courier New"/>
              </a:rPr>
              <a:t>my-repository</a:t>
            </a:r>
            <a:r>
              <a:rPr lang="de-DE" sz="1400" b="1" dirty="0" smtClean="0">
                <a:latin typeface="Courier New"/>
                <a:cs typeface="Courier New"/>
              </a:rPr>
              <a:t>")</a:t>
            </a:r>
            <a:r>
              <a:rPr lang="de-DE" sz="1400" b="1" dirty="0"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endParaRPr lang="de-DE" sz="1400" b="1" dirty="0" smtClean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checkout</a:t>
            </a:r>
            <a:r>
              <a:rPr lang="de-DE" sz="1400" b="1" dirty="0" smtClean="0">
                <a:latin typeface="Courier New"/>
                <a:cs typeface="Courier New"/>
              </a:rPr>
              <a:t>()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setName</a:t>
            </a:r>
            <a:r>
              <a:rPr lang="de-DE" sz="1400" b="1" dirty="0">
                <a:latin typeface="Courier New"/>
                <a:cs typeface="Courier New"/>
              </a:rPr>
              <a:t>("feature-1"</a:t>
            </a:r>
            <a:r>
              <a:rPr lang="de-DE" sz="1400" b="1" dirty="0" smtClean="0"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setStartPoint</a:t>
            </a:r>
            <a:r>
              <a:rPr lang="de-DE" sz="1400" b="1" dirty="0">
                <a:latin typeface="Courier New"/>
                <a:cs typeface="Courier New"/>
              </a:rPr>
              <a:t>("</a:t>
            </a:r>
            <a:r>
              <a:rPr lang="de-DE" sz="1400" b="1" dirty="0" err="1">
                <a:latin typeface="Courier New"/>
                <a:cs typeface="Courier New"/>
              </a:rPr>
              <a:t>master</a:t>
            </a:r>
            <a:r>
              <a:rPr lang="de-DE" sz="1400" b="1" dirty="0">
                <a:latin typeface="Courier New"/>
                <a:cs typeface="Courier New"/>
              </a:rPr>
              <a:t>"</a:t>
            </a:r>
            <a:r>
              <a:rPr lang="de-DE" sz="1400" b="1" dirty="0" smtClean="0"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call</a:t>
            </a:r>
            <a:r>
              <a:rPr lang="de-DE" sz="1400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add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smtClean="0"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addFilepattern</a:t>
            </a:r>
            <a:r>
              <a:rPr lang="de-DE" sz="1400" b="1" dirty="0">
                <a:latin typeface="Courier New"/>
                <a:cs typeface="Courier New"/>
              </a:rPr>
              <a:t>("</a:t>
            </a:r>
            <a:r>
              <a:rPr lang="de-DE" sz="1400" b="1" dirty="0" err="1">
                <a:latin typeface="Courier New"/>
                <a:cs typeface="Courier New"/>
              </a:rPr>
              <a:t>readme.txt</a:t>
            </a:r>
            <a:r>
              <a:rPr lang="de-DE" sz="1400" b="1" dirty="0">
                <a:latin typeface="Courier New"/>
                <a:cs typeface="Courier New"/>
              </a:rPr>
              <a:t>"</a:t>
            </a:r>
            <a:r>
              <a:rPr lang="de-DE" sz="1400" b="1" dirty="0" smtClean="0"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call</a:t>
            </a:r>
            <a:r>
              <a:rPr lang="de-DE" sz="1400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commit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smtClean="0"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setMessage</a:t>
            </a:r>
            <a:r>
              <a:rPr lang="de-DE" sz="1400" b="1" dirty="0">
                <a:latin typeface="Courier New"/>
                <a:cs typeface="Courier New"/>
              </a:rPr>
              <a:t>("</a:t>
            </a:r>
            <a:r>
              <a:rPr lang="de-DE" sz="1400" b="1" dirty="0" err="1">
                <a:latin typeface="Courier New"/>
                <a:cs typeface="Courier New"/>
              </a:rPr>
              <a:t>Readme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 smtClean="0">
                <a:latin typeface="Courier New"/>
                <a:cs typeface="Courier New"/>
              </a:rPr>
              <a:t>hinzugefügt</a:t>
            </a:r>
            <a:r>
              <a:rPr lang="de-DE" sz="1400" b="1" dirty="0">
                <a:latin typeface="Courier New"/>
                <a:cs typeface="Courier New"/>
              </a:rPr>
              <a:t>"</a:t>
            </a:r>
            <a:r>
              <a:rPr lang="de-DE" sz="1400" b="1" dirty="0" smtClean="0"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call</a:t>
            </a:r>
            <a:r>
              <a:rPr lang="de-DE" sz="1400" b="1" dirty="0" smtClean="0">
                <a:latin typeface="Courier New"/>
                <a:cs typeface="Courier New"/>
              </a:rPr>
              <a:t>();</a:t>
            </a:r>
            <a:endParaRPr lang="de-DE" sz="1400" b="1" dirty="0">
              <a:latin typeface="Courier New"/>
              <a:cs typeface="Courier New"/>
            </a:endParaRPr>
          </a:p>
          <a:p>
            <a:endParaRPr lang="de-DE" sz="2400" dirty="0">
              <a:latin typeface="Courier New"/>
              <a:cs typeface="Courier New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JGIT - PORCELAIN API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036816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648604" cy="50847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2400" b="1" dirty="0" smtClean="0"/>
              <a:t>Repository</a:t>
            </a:r>
          </a:p>
          <a:p>
            <a:r>
              <a:rPr lang="de-DE" sz="2000" dirty="0" smtClean="0"/>
              <a:t>Low-Level API zur Arbeit mit dem Repository</a:t>
            </a:r>
          </a:p>
          <a:p>
            <a:r>
              <a:rPr lang="de-DE" sz="2000" dirty="0" smtClean="0"/>
              <a:t>Zugriff auf </a:t>
            </a:r>
            <a:r>
              <a:rPr lang="de-DE" sz="2000" dirty="0" err="1" smtClean="0"/>
              <a:t>Object</a:t>
            </a:r>
            <a:r>
              <a:rPr lang="de-DE" sz="2000" dirty="0" smtClean="0"/>
              <a:t>- und Reference-Datenbanken</a:t>
            </a:r>
          </a:p>
          <a:p>
            <a:pPr marL="0" indent="0">
              <a:buNone/>
            </a:pPr>
            <a:r>
              <a:rPr lang="de-DE" sz="1200" dirty="0">
                <a:latin typeface="Courier New"/>
                <a:cs typeface="Courier New"/>
              </a:rPr>
              <a:t>		</a:t>
            </a:r>
            <a:endParaRPr lang="de-DE" sz="1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200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/</a:t>
            </a:r>
            <a:r>
              <a:rPr lang="de-DE" sz="1400" b="1" dirty="0">
                <a:latin typeface="Courier New"/>
                <a:cs typeface="Courier New"/>
              </a:rPr>
              <a:t>/ Repository erzeugen</a:t>
            </a:r>
          </a:p>
          <a:p>
            <a:pPr marL="0" indent="0">
              <a:buNone/>
            </a:pP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 smtClean="0"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FileRepositoryBuilder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create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latin typeface="Courier New"/>
                <a:cs typeface="Courier New"/>
              </a:rPr>
              <a:t>new</a:t>
            </a:r>
            <a:r>
              <a:rPr lang="de-DE" sz="1400" b="1" dirty="0">
                <a:latin typeface="Courier New"/>
                <a:cs typeface="Courier New"/>
              </a:rPr>
              <a:t> File</a:t>
            </a:r>
            <a:r>
              <a:rPr lang="de-DE" sz="1400" b="1" dirty="0" smtClean="0">
                <a:latin typeface="Courier New"/>
                <a:cs typeface="Courier New"/>
              </a:rPr>
              <a:t>("mein-</a:t>
            </a:r>
            <a:r>
              <a:rPr lang="de-DE" sz="1400" b="1" dirty="0" err="1" smtClean="0">
                <a:latin typeface="Courier New"/>
                <a:cs typeface="Courier New"/>
              </a:rPr>
              <a:t>repo</a:t>
            </a:r>
            <a:r>
              <a:rPr lang="de-DE" sz="1400" b="1" dirty="0" smtClean="0">
                <a:latin typeface="Courier New"/>
                <a:cs typeface="Courier New"/>
              </a:rPr>
              <a:t>/.</a:t>
            </a:r>
            <a:r>
              <a:rPr lang="de-DE" sz="1400" b="1" dirty="0" err="1" smtClean="0">
                <a:latin typeface="Courier New"/>
                <a:cs typeface="Courier New"/>
              </a:rPr>
              <a:t>git</a:t>
            </a:r>
            <a:r>
              <a:rPr lang="de-DE" sz="1400" b="1" dirty="0" smtClean="0">
                <a:latin typeface="Courier New"/>
                <a:cs typeface="Courier New"/>
              </a:rPr>
              <a:t>")</a:t>
            </a:r>
            <a:r>
              <a:rPr lang="de-DE" sz="1400" b="1" dirty="0"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/</a:t>
            </a:r>
            <a:r>
              <a:rPr lang="de-DE" sz="1400" b="1" dirty="0">
                <a:latin typeface="Courier New"/>
                <a:cs typeface="Courier New"/>
              </a:rPr>
              <a:t>/ Liefert den aktuellen </a:t>
            </a:r>
            <a:r>
              <a:rPr lang="de-DE" sz="1400" b="1" dirty="0" err="1">
                <a:latin typeface="Courier New"/>
                <a:cs typeface="Courier New"/>
              </a:rPr>
              <a:t>Branch</a:t>
            </a:r>
            <a:endParaRPr lang="de-DE" sz="14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String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currentBranch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latin typeface="Courier New"/>
                <a:cs typeface="Courier New"/>
              </a:rPr>
              <a:t>repository.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getBranch</a:t>
            </a:r>
            <a:r>
              <a:rPr lang="de-DE" sz="1400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/</a:t>
            </a:r>
            <a:r>
              <a:rPr lang="de-DE" sz="1400" b="1" dirty="0">
                <a:latin typeface="Courier New"/>
                <a:cs typeface="Courier New"/>
              </a:rPr>
              <a:t>/ Referenzen auflösen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ObjectId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masterCommit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latin typeface="Courier New"/>
                <a:cs typeface="Courier New"/>
              </a:rPr>
              <a:t>repository.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resolve</a:t>
            </a:r>
            <a:r>
              <a:rPr lang="de-DE" sz="1400" b="1" dirty="0">
                <a:latin typeface="Courier New"/>
                <a:cs typeface="Courier New"/>
              </a:rPr>
              <a:t>("</a:t>
            </a:r>
            <a:r>
              <a:rPr lang="de-DE" sz="1400" b="1" dirty="0" err="1">
                <a:latin typeface="Courier New"/>
                <a:cs typeface="Courier New"/>
              </a:rPr>
              <a:t>refs</a:t>
            </a:r>
            <a:r>
              <a:rPr lang="de-DE" sz="1400" b="1" dirty="0">
                <a:latin typeface="Courier New"/>
                <a:cs typeface="Courier New"/>
              </a:rPr>
              <a:t>/</a:t>
            </a:r>
            <a:r>
              <a:rPr lang="de-DE" sz="1400" b="1" dirty="0" err="1">
                <a:latin typeface="Courier New"/>
                <a:cs typeface="Courier New"/>
              </a:rPr>
              <a:t>heads</a:t>
            </a:r>
            <a:r>
              <a:rPr lang="de-DE" sz="1400" b="1" dirty="0">
                <a:latin typeface="Courier New"/>
                <a:cs typeface="Courier New"/>
              </a:rPr>
              <a:t>/</a:t>
            </a:r>
            <a:r>
              <a:rPr lang="de-DE" sz="1400" b="1" dirty="0" err="1">
                <a:latin typeface="Courier New"/>
                <a:cs typeface="Courier New"/>
              </a:rPr>
              <a:t>master</a:t>
            </a:r>
            <a:r>
              <a:rPr lang="de-DE" sz="1400" b="1" dirty="0">
                <a:latin typeface="Courier New"/>
                <a:cs typeface="Courier New"/>
              </a:rPr>
              <a:t>");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/</a:t>
            </a:r>
            <a:r>
              <a:rPr lang="de-DE" sz="1400" b="1" dirty="0">
                <a:latin typeface="Courier New"/>
                <a:cs typeface="Courier New"/>
              </a:rPr>
              <a:t>/ Zugriff auf Konfiguration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StoredConfig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config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latin typeface="Courier New"/>
                <a:cs typeface="Courier New"/>
              </a:rPr>
              <a:t>repository.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getConfig</a:t>
            </a:r>
            <a:r>
              <a:rPr lang="de-DE" sz="1400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config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setString</a:t>
            </a:r>
            <a:r>
              <a:rPr lang="de-DE" sz="1400" b="1" dirty="0">
                <a:latin typeface="Courier New"/>
                <a:cs typeface="Courier New"/>
              </a:rPr>
              <a:t>("push", null, "</a:t>
            </a:r>
            <a:r>
              <a:rPr lang="de-DE" sz="1400" b="1" dirty="0" err="1">
                <a:latin typeface="Courier New"/>
                <a:cs typeface="Courier New"/>
              </a:rPr>
              <a:t>default</a:t>
            </a:r>
            <a:r>
              <a:rPr lang="de-DE" sz="1400" b="1" dirty="0">
                <a:latin typeface="Courier New"/>
                <a:cs typeface="Courier New"/>
              </a:rPr>
              <a:t>", "simple");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config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save</a:t>
            </a:r>
            <a:r>
              <a:rPr lang="de-DE" sz="1400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de-DE" sz="1200" dirty="0"/>
              <a:t>		</a:t>
            </a:r>
          </a:p>
          <a:p>
            <a:endParaRPr lang="de-DE" sz="1200" dirty="0" smtClean="0"/>
          </a:p>
          <a:p>
            <a:pPr lvl="1"/>
            <a:endParaRPr lang="de-DE" sz="1200" dirty="0"/>
          </a:p>
          <a:p>
            <a:endParaRPr lang="de-DE" sz="1200" dirty="0"/>
          </a:p>
          <a:p>
            <a:endParaRPr lang="de-DE" sz="120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JGIT – REPOSITORY API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956130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2400" b="1" dirty="0" err="1" smtClean="0"/>
              <a:t>RevWalk</a:t>
            </a:r>
            <a:endParaRPr lang="de-DE" sz="2400" b="1" dirty="0" smtClean="0"/>
          </a:p>
          <a:p>
            <a:r>
              <a:rPr lang="de-DE" sz="2000" dirty="0" smtClean="0"/>
              <a:t>„</a:t>
            </a:r>
            <a:r>
              <a:rPr lang="de-DE" sz="2000" dirty="0" err="1" smtClean="0"/>
              <a:t>Iterator</a:t>
            </a:r>
            <a:r>
              <a:rPr lang="de-DE" sz="2000" dirty="0" smtClean="0"/>
              <a:t>“ über eine Menge von </a:t>
            </a:r>
            <a:r>
              <a:rPr lang="de-DE" sz="2000" dirty="0" err="1" smtClean="0"/>
              <a:t>Commits</a:t>
            </a:r>
            <a:r>
              <a:rPr lang="de-DE" sz="2000" dirty="0" smtClean="0"/>
              <a:t> </a:t>
            </a:r>
          </a:p>
          <a:p>
            <a:r>
              <a:rPr lang="de-DE" sz="2000" dirty="0" smtClean="0"/>
              <a:t>Erlaubt das Wandern über einen Graphen von </a:t>
            </a:r>
            <a:r>
              <a:rPr lang="de-DE" sz="2000" dirty="0" err="1" smtClean="0"/>
              <a:t>Commits</a:t>
            </a:r>
            <a:endParaRPr lang="de-DE" sz="2000" dirty="0" smtClean="0"/>
          </a:p>
          <a:p>
            <a:pPr marL="0" indent="0">
              <a:buNone/>
            </a:pPr>
            <a:r>
              <a:rPr lang="de-DE" sz="1200" dirty="0">
                <a:latin typeface="Courier New"/>
                <a:cs typeface="Courier New"/>
              </a:rPr>
              <a:t>	</a:t>
            </a:r>
            <a:endParaRPr lang="de-DE" sz="1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2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200" dirty="0">
                <a:latin typeface="Courier New"/>
                <a:cs typeface="Courier New"/>
              </a:rPr>
              <a:t>	</a:t>
            </a:r>
            <a:endParaRPr lang="de-DE" sz="1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// Ausgabe von </a:t>
            </a:r>
            <a:r>
              <a:rPr lang="de-DE" sz="1400" b="1" dirty="0" err="1">
                <a:latin typeface="Courier New"/>
                <a:cs typeface="Courier New"/>
              </a:rPr>
              <a:t>C</a:t>
            </a:r>
            <a:r>
              <a:rPr lang="de-DE" sz="1400" b="1" dirty="0" err="1" smtClean="0">
                <a:latin typeface="Courier New"/>
                <a:cs typeface="Courier New"/>
              </a:rPr>
              <a:t>ommits</a:t>
            </a:r>
            <a:r>
              <a:rPr lang="de-DE" sz="1400" b="1" dirty="0" smtClean="0">
                <a:latin typeface="Courier New"/>
                <a:cs typeface="Courier New"/>
              </a:rPr>
              <a:t> analog zu „</a:t>
            </a:r>
            <a:r>
              <a:rPr lang="de-DE" sz="1400" b="1" dirty="0" err="1" smtClean="0">
                <a:latin typeface="Courier New"/>
                <a:cs typeface="Courier New"/>
              </a:rPr>
              <a:t>git</a:t>
            </a:r>
            <a:r>
              <a:rPr lang="de-DE" sz="1400" b="1" dirty="0" smtClean="0">
                <a:latin typeface="Courier New"/>
                <a:cs typeface="Courier New"/>
              </a:rPr>
              <a:t> log --</a:t>
            </a:r>
            <a:r>
              <a:rPr lang="de-DE" sz="1400" b="1" dirty="0" err="1" smtClean="0">
                <a:latin typeface="Courier New"/>
                <a:cs typeface="Courier New"/>
              </a:rPr>
              <a:t>oneline</a:t>
            </a:r>
            <a:r>
              <a:rPr lang="de-DE" sz="1400" b="1" dirty="0" smtClean="0">
                <a:latin typeface="Courier New"/>
                <a:cs typeface="Courier New"/>
              </a:rPr>
              <a:t> master..feature-1“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RevWalk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revWalk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latin typeface="Courier New"/>
                <a:cs typeface="Courier New"/>
              </a:rPr>
              <a:t>new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RevWalk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latin typeface="Courier New"/>
                <a:cs typeface="Courier New"/>
              </a:rPr>
              <a:t>repository</a:t>
            </a:r>
            <a:r>
              <a:rPr lang="de-DE" sz="1400" b="1" dirty="0">
                <a:latin typeface="Courier New"/>
                <a:cs typeface="Courier New"/>
              </a:rPr>
              <a:t>);</a:t>
            </a:r>
          </a:p>
          <a:p>
            <a:pPr marL="0" indent="0">
              <a:buNone/>
            </a:pP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revWalk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markStart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revWalk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parseCommit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resolve</a:t>
            </a:r>
            <a:r>
              <a:rPr lang="de-DE" sz="1400" b="1" dirty="0">
                <a:latin typeface="Courier New"/>
                <a:cs typeface="Courier New"/>
              </a:rPr>
              <a:t>("</a:t>
            </a:r>
            <a:r>
              <a:rPr lang="de-DE" sz="1400" b="1" dirty="0" smtClean="0">
                <a:latin typeface="Courier New"/>
                <a:cs typeface="Courier New"/>
              </a:rPr>
              <a:t>feature-1"</a:t>
            </a:r>
            <a:r>
              <a:rPr lang="de-DE" sz="1400" b="1" dirty="0">
                <a:latin typeface="Courier New"/>
                <a:cs typeface="Courier New"/>
              </a:rPr>
              <a:t>)));	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revWalk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markUninteresting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revWalk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parseCommit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resolve</a:t>
            </a:r>
            <a:r>
              <a:rPr lang="de-DE" sz="1400" b="1" dirty="0">
                <a:latin typeface="Courier New"/>
                <a:cs typeface="Courier New"/>
              </a:rPr>
              <a:t>("</a:t>
            </a:r>
            <a:r>
              <a:rPr lang="de-DE" sz="1400" b="1" dirty="0" err="1">
                <a:latin typeface="Courier New"/>
                <a:cs typeface="Courier New"/>
              </a:rPr>
              <a:t>master</a:t>
            </a:r>
            <a:r>
              <a:rPr lang="de-DE" sz="1400" b="1" dirty="0">
                <a:latin typeface="Courier New"/>
                <a:cs typeface="Courier New"/>
              </a:rPr>
              <a:t>")));</a:t>
            </a:r>
          </a:p>
          <a:p>
            <a:pPr marL="0" indent="0">
              <a:buNone/>
            </a:pP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err="1" smtClean="0">
                <a:latin typeface="Courier New"/>
                <a:cs typeface="Courier New"/>
              </a:rPr>
              <a:t>Iterator</a:t>
            </a:r>
            <a:r>
              <a:rPr lang="de-DE" sz="1400" b="1" dirty="0">
                <a:latin typeface="Courier New"/>
                <a:cs typeface="Courier New"/>
              </a:rPr>
              <a:t>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RevCommit</a:t>
            </a:r>
            <a:r>
              <a:rPr lang="de-DE" sz="1400" b="1" dirty="0">
                <a:latin typeface="Courier New"/>
                <a:cs typeface="Courier New"/>
              </a:rPr>
              <a:t>&gt; </a:t>
            </a: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iterator</a:t>
            </a: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 smtClean="0">
                <a:latin typeface="Courier New"/>
                <a:cs typeface="Courier New"/>
              </a:rPr>
              <a:t>=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revWalk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iterator</a:t>
            </a:r>
            <a:r>
              <a:rPr lang="de-DE" sz="1400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</a:t>
            </a:r>
          </a:p>
          <a:p>
            <a:pPr marL="0" indent="0">
              <a:buNone/>
            </a:pPr>
            <a:r>
              <a:rPr lang="de-DE" sz="1400" b="1" dirty="0" err="1" smtClean="0">
                <a:latin typeface="Courier New"/>
                <a:cs typeface="Courier New"/>
              </a:rPr>
              <a:t>while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latin typeface="Courier New"/>
                <a:cs typeface="Courier New"/>
              </a:rPr>
              <a:t>iterator.hasNext</a:t>
            </a:r>
            <a:r>
              <a:rPr lang="de-DE" sz="1400" b="1" dirty="0">
                <a:latin typeface="Courier New"/>
                <a:cs typeface="Courier New"/>
              </a:rPr>
              <a:t>()) {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RevCommit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revCommit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iterator</a:t>
            </a:r>
            <a:r>
              <a:rPr lang="de-DE" sz="1400" b="1" dirty="0" err="1">
                <a:latin typeface="Courier New"/>
                <a:cs typeface="Courier New"/>
              </a:rPr>
              <a:t>.next</a:t>
            </a:r>
            <a:r>
              <a:rPr lang="de-DE" sz="1400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err="1">
                <a:latin typeface="Courier New"/>
                <a:cs typeface="Courier New"/>
              </a:rPr>
              <a:t>System.out.println</a:t>
            </a:r>
            <a:r>
              <a:rPr lang="de-DE" sz="1400" b="1" dirty="0" smtClean="0">
                <a:latin typeface="Courier New"/>
                <a:cs typeface="Courier New"/>
              </a:rPr>
              <a:t>(</a:t>
            </a:r>
          </a:p>
          <a:p>
            <a:pPr marL="0" indent="0">
              <a:buNone/>
            </a:pP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	</a:t>
            </a: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	</a:t>
            </a: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revCommit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abbreviate</a:t>
            </a:r>
            <a:r>
              <a:rPr lang="de-DE" sz="1400" b="1" dirty="0">
                <a:latin typeface="Courier New"/>
                <a:cs typeface="Courier New"/>
              </a:rPr>
              <a:t>(6).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name</a:t>
            </a:r>
            <a:r>
              <a:rPr lang="de-DE" sz="1400" b="1" dirty="0">
                <a:latin typeface="Courier New"/>
                <a:cs typeface="Courier New"/>
              </a:rPr>
              <a:t>()+ " " +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revCommit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getShortMessage</a:t>
            </a:r>
            <a:r>
              <a:rPr lang="de-DE" sz="1400" b="1" dirty="0">
                <a:latin typeface="Courier New"/>
                <a:cs typeface="Courier New"/>
              </a:rPr>
              <a:t>());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}</a:t>
            </a:r>
            <a:endParaRPr lang="de-DE" sz="14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/>
              <a:t>	</a:t>
            </a:r>
            <a:r>
              <a:rPr lang="de-DE" sz="1200" dirty="0"/>
              <a:t>	</a:t>
            </a:r>
          </a:p>
          <a:p>
            <a:endParaRPr lang="de-DE" sz="1200" dirty="0" smtClean="0"/>
          </a:p>
          <a:p>
            <a:pPr lvl="1"/>
            <a:endParaRPr lang="de-DE" sz="1200" dirty="0"/>
          </a:p>
          <a:p>
            <a:endParaRPr lang="de-DE" sz="1200" dirty="0"/>
          </a:p>
          <a:p>
            <a:endParaRPr lang="de-DE" sz="120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JGIT – WALKER (I)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269712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2400" b="1" dirty="0" err="1" smtClean="0"/>
              <a:t>TreeWalk</a:t>
            </a:r>
            <a:endParaRPr lang="de-DE" sz="2400" b="1" dirty="0" smtClean="0"/>
          </a:p>
          <a:p>
            <a:r>
              <a:rPr lang="de-DE" sz="2000" dirty="0" smtClean="0"/>
              <a:t>Wandert über ein oder mehrere </a:t>
            </a:r>
            <a:r>
              <a:rPr lang="de-DE" sz="2000" dirty="0" err="1" smtClean="0"/>
              <a:t>Tree</a:t>
            </a:r>
            <a:r>
              <a:rPr lang="de-DE" sz="2000" dirty="0" smtClean="0"/>
              <a:t>-Objekte</a:t>
            </a:r>
          </a:p>
          <a:p>
            <a:r>
              <a:rPr lang="de-DE" sz="2000" dirty="0" smtClean="0"/>
              <a:t>Kann z.B. für </a:t>
            </a:r>
            <a:r>
              <a:rPr lang="de-DE" sz="2000" dirty="0" err="1" smtClean="0"/>
              <a:t>diffs</a:t>
            </a:r>
            <a:r>
              <a:rPr lang="de-DE" sz="2000" dirty="0" smtClean="0"/>
              <a:t> verwendet werden</a:t>
            </a:r>
          </a:p>
          <a:p>
            <a:pPr marL="0" indent="0">
              <a:buNone/>
            </a:pPr>
            <a:r>
              <a:rPr lang="de-DE" sz="1200" dirty="0">
                <a:latin typeface="Courier New"/>
                <a:cs typeface="Courier New"/>
              </a:rPr>
              <a:t>	</a:t>
            </a:r>
            <a:endParaRPr lang="de-DE" sz="1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200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// Alle Dateien im </a:t>
            </a:r>
            <a:r>
              <a:rPr lang="de-DE" sz="1400" b="1" dirty="0" err="1" smtClean="0">
                <a:latin typeface="Courier New"/>
                <a:cs typeface="Courier New"/>
              </a:rPr>
              <a:t>Tree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 smtClean="0">
                <a:latin typeface="Courier New"/>
                <a:cs typeface="Courier New"/>
              </a:rPr>
              <a:t>des HEAD-</a:t>
            </a:r>
            <a:r>
              <a:rPr lang="de-DE" sz="1400" b="1" dirty="0" err="1" smtClean="0">
                <a:latin typeface="Courier New"/>
                <a:cs typeface="Courier New"/>
              </a:rPr>
              <a:t>Commits</a:t>
            </a:r>
            <a:r>
              <a:rPr lang="de-DE" sz="1400" b="1" dirty="0" smtClean="0">
                <a:latin typeface="Courier New"/>
                <a:cs typeface="Courier New"/>
              </a:rPr>
              <a:t> ausgeben</a:t>
            </a:r>
            <a:r>
              <a:rPr lang="de-DE" sz="1400" b="1" dirty="0">
                <a:latin typeface="Courier New"/>
                <a:cs typeface="Courier New"/>
              </a:rPr>
              <a:t>	</a:t>
            </a: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TreeWalk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treeWalk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latin typeface="Courier New"/>
                <a:cs typeface="Courier New"/>
              </a:rPr>
              <a:t>new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TreeWalk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>
                <a:latin typeface="Courier New"/>
                <a:cs typeface="Courier New"/>
              </a:rPr>
              <a:t>);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ObjectId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headTree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resolve</a:t>
            </a:r>
            <a:r>
              <a:rPr lang="de-DE" sz="1400" b="1" dirty="0">
                <a:latin typeface="Courier New"/>
                <a:cs typeface="Courier New"/>
              </a:rPr>
              <a:t>("HEAD^{</a:t>
            </a:r>
            <a:r>
              <a:rPr lang="de-DE" sz="1400" b="1" dirty="0" err="1">
                <a:latin typeface="Courier New"/>
                <a:cs typeface="Courier New"/>
              </a:rPr>
              <a:t>tree</a:t>
            </a:r>
            <a:r>
              <a:rPr lang="de-DE" sz="1400" b="1" dirty="0">
                <a:latin typeface="Courier New"/>
                <a:cs typeface="Courier New"/>
              </a:rPr>
              <a:t>}");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treeWalk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addTree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headTree</a:t>
            </a:r>
            <a:r>
              <a:rPr lang="de-DE" sz="1400" b="1" dirty="0">
                <a:latin typeface="Courier New"/>
                <a:cs typeface="Courier New"/>
              </a:rPr>
              <a:t>);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treeWalk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setRecursive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latin typeface="Courier New"/>
                <a:cs typeface="Courier New"/>
              </a:rPr>
              <a:t>true</a:t>
            </a:r>
            <a:r>
              <a:rPr lang="de-DE" sz="1400" b="1" dirty="0">
                <a:latin typeface="Courier New"/>
                <a:cs typeface="Courier New"/>
              </a:rPr>
              <a:t>);</a:t>
            </a:r>
          </a:p>
          <a:p>
            <a:pPr marL="0" indent="0">
              <a:buNone/>
            </a:pPr>
            <a:endParaRPr lang="de-DE" sz="14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err="1" smtClean="0">
                <a:latin typeface="Courier New"/>
                <a:cs typeface="Courier New"/>
              </a:rPr>
              <a:t>while</a:t>
            </a:r>
            <a:r>
              <a:rPr lang="de-DE" sz="1400" b="1" dirty="0" smtClean="0"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treeWalk.</a:t>
            </a:r>
            <a:r>
              <a:rPr lang="de-DE" sz="1400" b="1" dirty="0" err="1">
                <a:latin typeface="Courier New"/>
                <a:cs typeface="Courier New"/>
              </a:rPr>
              <a:t>next</a:t>
            </a:r>
            <a:r>
              <a:rPr lang="de-DE" sz="1400" b="1" dirty="0">
                <a:latin typeface="Courier New"/>
                <a:cs typeface="Courier New"/>
              </a:rPr>
              <a:t>()) {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err="1">
                <a:latin typeface="Courier New"/>
                <a:cs typeface="Courier New"/>
              </a:rPr>
              <a:t>System.out.printf</a:t>
            </a:r>
            <a:r>
              <a:rPr lang="de-DE" sz="1400" b="1" dirty="0">
                <a:latin typeface="Courier New"/>
                <a:cs typeface="Courier New"/>
              </a:rPr>
              <a:t>("%s %s/%s %</a:t>
            </a:r>
            <a:r>
              <a:rPr lang="de-DE" sz="1400" b="1" dirty="0" err="1">
                <a:latin typeface="Courier New"/>
                <a:cs typeface="Courier New"/>
              </a:rPr>
              <a:t>s%n</a:t>
            </a:r>
            <a:r>
              <a:rPr lang="de-DE" sz="1400" b="1" dirty="0">
                <a:latin typeface="Courier New"/>
                <a:cs typeface="Courier New"/>
              </a:rPr>
              <a:t>", 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treeWalk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getObjectId</a:t>
            </a:r>
            <a:r>
              <a:rPr lang="de-DE" sz="1400" b="1" dirty="0">
                <a:latin typeface="Courier New"/>
                <a:cs typeface="Courier New"/>
              </a:rPr>
              <a:t>(0).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abbreviate</a:t>
            </a:r>
            <a:r>
              <a:rPr lang="de-DE" sz="1400" b="1" dirty="0">
                <a:latin typeface="Courier New"/>
                <a:cs typeface="Courier New"/>
              </a:rPr>
              <a:t>(6).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name</a:t>
            </a:r>
            <a:r>
              <a:rPr lang="de-DE" sz="1400" b="1" dirty="0">
                <a:latin typeface="Courier New"/>
                <a:cs typeface="Courier New"/>
              </a:rPr>
              <a:t>(),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treeWalk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getPathString</a:t>
            </a:r>
            <a:r>
              <a:rPr lang="de-DE" sz="1400" b="1" dirty="0">
                <a:latin typeface="Courier New"/>
                <a:cs typeface="Courier New"/>
              </a:rPr>
              <a:t>() ,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treeWalk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getNameString</a:t>
            </a:r>
            <a:r>
              <a:rPr lang="de-DE" sz="1400" b="1" dirty="0">
                <a:latin typeface="Courier New"/>
                <a:cs typeface="Courier New"/>
              </a:rPr>
              <a:t>(), </a:t>
            </a: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smtClean="0">
                <a:latin typeface="Courier New"/>
                <a:cs typeface="Courier New"/>
              </a:rPr>
              <a:t>		</a:t>
            </a: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treeWalk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getFileMode</a:t>
            </a:r>
            <a:r>
              <a:rPr lang="de-DE" sz="1400" b="1" dirty="0">
                <a:latin typeface="Courier New"/>
                <a:cs typeface="Courier New"/>
              </a:rPr>
              <a:t>(0));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smtClean="0">
                <a:latin typeface="Courier New"/>
                <a:cs typeface="Courier New"/>
              </a:rPr>
              <a:t>}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}</a:t>
            </a:r>
            <a:r>
              <a:rPr lang="de-DE" sz="1400" b="1" dirty="0"/>
              <a:t>	</a:t>
            </a:r>
            <a:r>
              <a:rPr lang="de-DE" sz="1200" dirty="0"/>
              <a:t>	</a:t>
            </a:r>
          </a:p>
          <a:p>
            <a:endParaRPr lang="de-DE" sz="1200" dirty="0" smtClean="0"/>
          </a:p>
          <a:p>
            <a:pPr lvl="1"/>
            <a:endParaRPr lang="de-DE" sz="1200" dirty="0"/>
          </a:p>
          <a:p>
            <a:endParaRPr lang="de-DE" sz="1200" dirty="0"/>
          </a:p>
          <a:p>
            <a:endParaRPr lang="de-DE" sz="120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JGIT – WALKER (II)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560983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2400" b="1" dirty="0" err="1" smtClean="0"/>
              <a:t>ObjectReader</a:t>
            </a:r>
            <a:r>
              <a:rPr lang="de-DE" sz="2400" b="1" dirty="0" smtClean="0"/>
              <a:t> und </a:t>
            </a:r>
            <a:r>
              <a:rPr lang="de-DE" sz="2400" b="1" dirty="0" err="1" smtClean="0"/>
              <a:t>ObjectInserter</a:t>
            </a:r>
            <a:endParaRPr lang="de-DE" sz="2400" b="1" dirty="0" smtClean="0"/>
          </a:p>
          <a:p>
            <a:r>
              <a:rPr lang="de-DE" sz="2000" dirty="0" smtClean="0"/>
              <a:t>Low-Level Klassen zum Lesen und Schreiben von Objekten</a:t>
            </a:r>
          </a:p>
          <a:p>
            <a:r>
              <a:rPr lang="de-DE" sz="2000" dirty="0"/>
              <a:t>Es werden </a:t>
            </a:r>
            <a:r>
              <a:rPr lang="de-DE" sz="2000" i="1" dirty="0"/>
              <a:t>keine Referenzen</a:t>
            </a:r>
            <a:r>
              <a:rPr lang="de-DE" sz="2000" dirty="0"/>
              <a:t> auf die Objekte erzeugt</a:t>
            </a:r>
          </a:p>
          <a:p>
            <a:pPr marL="0" indent="0">
              <a:buNone/>
            </a:pPr>
            <a:r>
              <a:rPr lang="de-DE" sz="1200" dirty="0">
                <a:latin typeface="Courier New"/>
                <a:cs typeface="Courier New"/>
              </a:rPr>
              <a:t>		</a:t>
            </a:r>
            <a:endParaRPr lang="de-DE" sz="1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/</a:t>
            </a:r>
            <a:r>
              <a:rPr lang="de-DE" sz="1400" b="1" dirty="0">
                <a:latin typeface="Courier New"/>
                <a:cs typeface="Courier New"/>
              </a:rPr>
              <a:t>/ </a:t>
            </a:r>
            <a:r>
              <a:rPr lang="de-DE" sz="1400" b="1" dirty="0" err="1">
                <a:latin typeface="Courier New"/>
                <a:cs typeface="Courier New"/>
              </a:rPr>
              <a:t>readme.txt</a:t>
            </a:r>
            <a:r>
              <a:rPr lang="de-DE" sz="1400" b="1" dirty="0">
                <a:latin typeface="Courier New"/>
                <a:cs typeface="Courier New"/>
              </a:rPr>
              <a:t> einlesen und auf </a:t>
            </a:r>
            <a:r>
              <a:rPr lang="de-DE" sz="1400" b="1" dirty="0" err="1">
                <a:latin typeface="Courier New"/>
                <a:cs typeface="Courier New"/>
              </a:rPr>
              <a:t>Stdout</a:t>
            </a:r>
            <a:r>
              <a:rPr lang="de-DE" sz="1400" b="1" dirty="0">
                <a:latin typeface="Courier New"/>
                <a:cs typeface="Courier New"/>
              </a:rPr>
              <a:t> ausgeben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ObjectId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readmeId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resolve</a:t>
            </a:r>
            <a:r>
              <a:rPr lang="de-DE" sz="1400" b="1" dirty="0">
                <a:latin typeface="Courier New"/>
                <a:cs typeface="Courier New"/>
              </a:rPr>
              <a:t>(":</a:t>
            </a:r>
            <a:r>
              <a:rPr lang="de-DE" sz="1400" b="1" dirty="0" err="1">
                <a:latin typeface="Courier New"/>
                <a:cs typeface="Courier New"/>
              </a:rPr>
              <a:t>readme.txt</a:t>
            </a:r>
            <a:r>
              <a:rPr lang="de-DE" sz="1400" b="1" dirty="0">
                <a:latin typeface="Courier New"/>
                <a:cs typeface="Courier New"/>
              </a:rPr>
              <a:t>");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ObjectReader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objectReader</a:t>
            </a: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 smtClean="0">
                <a:latin typeface="Courier New"/>
                <a:cs typeface="Courier New"/>
              </a:rPr>
              <a:t>= </a:t>
            </a: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newObjectReader</a:t>
            </a:r>
            <a:r>
              <a:rPr lang="de-DE" sz="1400" b="1" dirty="0" smtClean="0">
                <a:latin typeface="Courier New"/>
                <a:cs typeface="Courier New"/>
              </a:rPr>
              <a:t>();</a:t>
            </a:r>
            <a:endParaRPr lang="de-DE" sz="14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objectReader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open</a:t>
            </a:r>
            <a:r>
              <a:rPr lang="de-DE" sz="1400" b="1" dirty="0" smtClean="0">
                <a:latin typeface="Courier New"/>
                <a:cs typeface="Courier New"/>
              </a:rPr>
              <a:t>(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readmeId</a:t>
            </a:r>
            <a:r>
              <a:rPr lang="de-DE" sz="1400" b="1" dirty="0">
                <a:latin typeface="Courier New"/>
                <a:cs typeface="Courier New"/>
              </a:rPr>
              <a:t>).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copyTo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latin typeface="Courier New"/>
                <a:cs typeface="Courier New"/>
              </a:rPr>
              <a:t>System.</a:t>
            </a:r>
            <a:r>
              <a:rPr lang="de-DE" sz="1400" b="1" i="1" dirty="0" err="1">
                <a:latin typeface="Courier New"/>
                <a:cs typeface="Courier New"/>
              </a:rPr>
              <a:t>out</a:t>
            </a:r>
            <a:r>
              <a:rPr lang="de-DE" sz="1400" b="1" i="1" dirty="0">
                <a:latin typeface="Courier New"/>
                <a:cs typeface="Courier New"/>
              </a:rPr>
              <a:t>);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/</a:t>
            </a:r>
            <a:r>
              <a:rPr lang="de-DE" sz="1400" b="1" dirty="0">
                <a:latin typeface="Courier New"/>
                <a:cs typeface="Courier New"/>
              </a:rPr>
              <a:t>/ Ein Tag-Objekt </a:t>
            </a:r>
            <a:r>
              <a:rPr lang="de-DE" sz="1400" b="1" dirty="0" smtClean="0">
                <a:latin typeface="Courier New"/>
                <a:cs typeface="Courier New"/>
              </a:rPr>
              <a:t>schreiben </a:t>
            </a:r>
            <a:r>
              <a:rPr lang="de-DE" sz="1400" b="1" dirty="0">
                <a:latin typeface="Courier New"/>
                <a:cs typeface="Courier New"/>
              </a:rPr>
              <a:t>(schreibt nur das OBJEKT, keine REFERENZ)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TagBuilder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tagBuilder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latin typeface="Courier New"/>
                <a:cs typeface="Courier New"/>
              </a:rPr>
              <a:t>new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TagBuilder</a:t>
            </a:r>
            <a:r>
              <a:rPr lang="de-DE" sz="1400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tagBuilder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setTag</a:t>
            </a:r>
            <a:r>
              <a:rPr lang="de-DE" sz="1400" b="1" dirty="0">
                <a:latin typeface="Courier New"/>
                <a:cs typeface="Courier New"/>
              </a:rPr>
              <a:t>("v2.0");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tagBuilder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setObjectId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resolve</a:t>
            </a:r>
            <a:r>
              <a:rPr lang="de-DE" sz="1400" b="1" dirty="0">
                <a:latin typeface="Courier New"/>
                <a:cs typeface="Courier New"/>
              </a:rPr>
              <a:t>("HEAD"), 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Constants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i="1" dirty="0" err="1">
                <a:solidFill>
                  <a:srgbClr val="438ECC"/>
                </a:solidFill>
                <a:latin typeface="Courier New"/>
                <a:cs typeface="Courier New"/>
              </a:rPr>
              <a:t>OBJ_COMMIT</a:t>
            </a:r>
            <a:r>
              <a:rPr lang="de-DE" sz="1400" b="1" i="1" dirty="0">
                <a:latin typeface="Courier New"/>
                <a:cs typeface="Courier New"/>
              </a:rPr>
              <a:t>);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ObjectInserter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inserter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newObjectInserter</a:t>
            </a:r>
            <a:r>
              <a:rPr lang="de-DE" sz="1400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de-DE" sz="1400" b="1" dirty="0" err="1" smtClean="0">
                <a:latin typeface="Courier New"/>
                <a:cs typeface="Courier New"/>
              </a:rPr>
              <a:t>ObjectId</a:t>
            </a:r>
            <a:r>
              <a:rPr lang="de-DE" sz="1400" b="1" dirty="0" smtClean="0"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tagId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inserter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insert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tagBuilder</a:t>
            </a:r>
            <a:r>
              <a:rPr lang="de-DE" sz="1400" b="1" dirty="0">
                <a:latin typeface="Courier New"/>
                <a:cs typeface="Courier New"/>
              </a:rPr>
              <a:t>);</a:t>
            </a:r>
          </a:p>
          <a:p>
            <a:pPr marL="0" indent="0">
              <a:buNone/>
            </a:pPr>
            <a:r>
              <a:rPr lang="de-DE" sz="1200" dirty="0">
                <a:latin typeface="Courier New"/>
                <a:cs typeface="Courier New"/>
              </a:rPr>
              <a:t>		</a:t>
            </a:r>
          </a:p>
          <a:p>
            <a:pPr marL="0" indent="0">
              <a:buNone/>
            </a:pPr>
            <a:endParaRPr lang="de-DE" sz="1200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endParaRPr lang="de-DE" sz="1200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200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200" dirty="0">
              <a:latin typeface="Courier New"/>
              <a:cs typeface="Courier New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JGIT – OBJEKTE LESEN UND SCHREIBEN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049155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de-DE" sz="2000" dirty="0" smtClean="0">
              <a:cs typeface="Courier New"/>
            </a:endParaRPr>
          </a:p>
          <a:p>
            <a:r>
              <a:rPr lang="de-DE" sz="2000" dirty="0" err="1" smtClean="0">
                <a:cs typeface="Courier New"/>
              </a:rPr>
              <a:t>Repository</a:t>
            </a:r>
            <a:r>
              <a:rPr lang="de-DE" sz="2000" dirty="0" smtClean="0">
                <a:cs typeface="Courier New"/>
              </a:rPr>
              <a:t>: </a:t>
            </a:r>
            <a:r>
              <a:rPr lang="de-DE" sz="2000" dirty="0" err="1" smtClean="0">
                <a:cs typeface="Courier New"/>
              </a:rPr>
              <a:t>mergetool</a:t>
            </a:r>
            <a:endParaRPr lang="de-DE" sz="2000" dirty="0" smtClean="0">
              <a:cs typeface="Courier New"/>
            </a:endParaRPr>
          </a:p>
          <a:p>
            <a:r>
              <a:rPr lang="de-DE" sz="2000" dirty="0" smtClean="0">
                <a:cs typeface="Courier New"/>
              </a:rPr>
              <a:t>Vervollständigen Sie die vorhandene Klasse </a:t>
            </a:r>
            <a:r>
              <a:rPr lang="de-DE" sz="2000" b="1" dirty="0" smtClean="0">
                <a:cs typeface="Courier New"/>
              </a:rPr>
              <a:t>de.e2.mergetool.MergeTool</a:t>
            </a:r>
            <a:r>
              <a:rPr lang="de-DE" sz="2000" dirty="0" smtClean="0">
                <a:cs typeface="Courier New"/>
              </a:rPr>
              <a:t>, so dass Änderungen eines </a:t>
            </a:r>
            <a:r>
              <a:rPr lang="de-DE" sz="2000" dirty="0" err="1" smtClean="0">
                <a:cs typeface="Courier New"/>
              </a:rPr>
              <a:t>Branches</a:t>
            </a:r>
            <a:r>
              <a:rPr lang="de-DE" sz="2000" dirty="0" smtClean="0">
                <a:cs typeface="Courier New"/>
              </a:rPr>
              <a:t> in einen anderen </a:t>
            </a:r>
            <a:r>
              <a:rPr lang="de-DE" sz="2000" dirty="0" err="1" smtClean="0">
                <a:cs typeface="Courier New"/>
              </a:rPr>
              <a:t>Branch</a:t>
            </a:r>
            <a:r>
              <a:rPr lang="de-DE" sz="2000" dirty="0" smtClean="0">
                <a:cs typeface="Courier New"/>
              </a:rPr>
              <a:t> übernommen werden, z.B. alle Änderungen des </a:t>
            </a:r>
            <a:r>
              <a:rPr lang="de-DE" sz="2000" dirty="0" err="1" smtClean="0">
                <a:cs typeface="Courier New"/>
              </a:rPr>
              <a:t>Integration-Branches</a:t>
            </a:r>
            <a:r>
              <a:rPr lang="de-DE" sz="2000" dirty="0" smtClean="0">
                <a:cs typeface="Courier New"/>
              </a:rPr>
              <a:t> in den </a:t>
            </a:r>
            <a:r>
              <a:rPr lang="de-DE" sz="2000" dirty="0" err="1" smtClean="0">
                <a:cs typeface="Courier New"/>
              </a:rPr>
              <a:t>Master-Branch</a:t>
            </a:r>
            <a:r>
              <a:rPr lang="de-DE" sz="2000" dirty="0" smtClean="0">
                <a:cs typeface="Courier New"/>
              </a:rPr>
              <a:t>.</a:t>
            </a:r>
            <a:br>
              <a:rPr lang="de-DE" sz="2000" dirty="0" smtClean="0">
                <a:cs typeface="Courier New"/>
              </a:rPr>
            </a:br>
            <a:r>
              <a:rPr lang="de-DE" sz="2000" dirty="0" smtClean="0">
                <a:cs typeface="Courier New"/>
              </a:rPr>
              <a:t>Dazu muss das externe </a:t>
            </a:r>
            <a:r>
              <a:rPr lang="de-DE" sz="2000" dirty="0" err="1" smtClean="0">
                <a:cs typeface="Courier New"/>
              </a:rPr>
              <a:t>Repo</a:t>
            </a:r>
            <a:r>
              <a:rPr lang="de-DE" sz="2000" dirty="0" smtClean="0">
                <a:cs typeface="Courier New"/>
              </a:rPr>
              <a:t> geklont bzw. aktualisiert werden. Dann der </a:t>
            </a:r>
            <a:r>
              <a:rPr lang="de-DE" sz="2000" dirty="0" err="1" smtClean="0">
                <a:cs typeface="Courier New"/>
              </a:rPr>
              <a:t>Merge</a:t>
            </a:r>
            <a:r>
              <a:rPr lang="de-DE" sz="2000" dirty="0" smtClean="0">
                <a:cs typeface="Courier New"/>
              </a:rPr>
              <a:t> durchgeführt und am Ende das Ergebnis zurückgeschrieben werden.</a:t>
            </a:r>
            <a:br>
              <a:rPr lang="de-DE" sz="2000" dirty="0" smtClean="0">
                <a:cs typeface="Courier New"/>
              </a:rPr>
            </a:br>
            <a:r>
              <a:rPr lang="de-DE" sz="2000" dirty="0" smtClean="0">
                <a:cs typeface="Courier New"/>
              </a:rPr>
              <a:t>Nutzen Sie den vorhanden </a:t>
            </a:r>
            <a:r>
              <a:rPr lang="de-DE" sz="2000" dirty="0" err="1" smtClean="0">
                <a:cs typeface="Courier New"/>
              </a:rPr>
              <a:t>Testcase</a:t>
            </a:r>
            <a:r>
              <a:rPr lang="de-DE" sz="2000" dirty="0" smtClean="0">
                <a:cs typeface="Courier New"/>
              </a:rPr>
              <a:t> </a:t>
            </a:r>
            <a:r>
              <a:rPr lang="de-DE" sz="2000" b="1" dirty="0" smtClean="0">
                <a:cs typeface="Courier New"/>
              </a:rPr>
              <a:t>de.e2.mergetool.MergeToolTest </a:t>
            </a:r>
            <a:r>
              <a:rPr lang="de-DE" sz="2000" dirty="0" smtClean="0">
                <a:cs typeface="Courier New"/>
              </a:rPr>
              <a:t>als Überprüfung, ob die Implementierung vollständig ist.</a:t>
            </a:r>
            <a:br>
              <a:rPr lang="de-DE" sz="2000" dirty="0" smtClean="0">
                <a:cs typeface="Courier New"/>
              </a:rPr>
            </a:br>
            <a:endParaRPr lang="de-DE" sz="2000" dirty="0" smtClean="0">
              <a:cs typeface="Courier New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Übung </a:t>
            </a:r>
            <a:r>
              <a:rPr lang="de-DE" dirty="0" err="1" smtClean="0"/>
              <a:t>JGit</a:t>
            </a:r>
            <a:r>
              <a:rPr lang="de-DE" dirty="0" smtClean="0"/>
              <a:t> - </a:t>
            </a:r>
            <a:r>
              <a:rPr lang="de-DE" dirty="0" err="1" smtClean="0"/>
              <a:t>Mergetool</a:t>
            </a:r>
            <a:endParaRPr lang="de-DE" dirty="0"/>
          </a:p>
        </p:txBody>
      </p:sp>
      <p:pic>
        <p:nvPicPr>
          <p:cNvPr id="6" name="Bild 5" descr="bil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485" y="3986213"/>
            <a:ext cx="7432676" cy="213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2906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GIT APIS: BASH ALTERNATIVEN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4</a:t>
            </a:r>
            <a:endParaRPr lang="de-DE" dirty="0"/>
          </a:p>
        </p:txBody>
      </p:sp>
      <p:sp>
        <p:nvSpPr>
          <p:cNvPr id="5" name="Rechteck 4"/>
          <p:cNvSpPr/>
          <p:nvPr/>
        </p:nvSpPr>
        <p:spPr>
          <a:xfrm>
            <a:off x="1352550" y="4230613"/>
            <a:ext cx="6267608" cy="410682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1474229" y="3443056"/>
            <a:ext cx="6407150" cy="1198033"/>
          </a:xfrm>
        </p:spPr>
        <p:txBody>
          <a:bodyPr>
            <a:normAutofit lnSpcReduction="10000"/>
          </a:bodyPr>
          <a:lstStyle/>
          <a:p>
            <a:r>
              <a:rPr lang="de-DE" dirty="0" smtClean="0"/>
              <a:t>libgit2</a:t>
            </a:r>
          </a:p>
          <a:p>
            <a:r>
              <a:rPr lang="de-DE" dirty="0" err="1" smtClean="0"/>
              <a:t>JGit</a:t>
            </a:r>
            <a:endParaRPr lang="de-DE" dirty="0" smtClean="0"/>
          </a:p>
          <a:p>
            <a:r>
              <a:rPr lang="de-DE" dirty="0" smtClean="0"/>
              <a:t>Weitere Java APIs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09505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dirty="0" smtClean="0"/>
              <a:t>Groovy API für JGit</a:t>
            </a:r>
            <a:endParaRPr lang="de-DE" sz="2800" dirty="0" smtClean="0">
              <a:hlinkClick r:id="rId2"/>
            </a:endParaRPr>
          </a:p>
          <a:p>
            <a:r>
              <a:rPr lang="de-DE" sz="2000" dirty="0" smtClean="0">
                <a:solidFill>
                  <a:srgbClr val="438ECC"/>
                </a:solidFill>
              </a:rPr>
              <a:t>https</a:t>
            </a:r>
            <a:r>
              <a:rPr lang="de-DE" sz="2000" dirty="0">
                <a:solidFill>
                  <a:srgbClr val="438ECC"/>
                </a:solidFill>
              </a:rPr>
              <a:t>://github.com/ajoberstar/</a:t>
            </a:r>
            <a:r>
              <a:rPr lang="de-DE" sz="2000" dirty="0" smtClean="0">
                <a:solidFill>
                  <a:srgbClr val="438ECC"/>
                </a:solidFill>
              </a:rPr>
              <a:t>grgit</a:t>
            </a:r>
          </a:p>
          <a:p>
            <a:r>
              <a:rPr lang="de-DE" sz="2000" dirty="0" smtClean="0"/>
              <a:t>Groovy-</a:t>
            </a:r>
            <a:r>
              <a:rPr lang="de-DE" sz="2000" dirty="0" err="1" smtClean="0"/>
              <a:t>like</a:t>
            </a:r>
            <a:r>
              <a:rPr lang="de-DE" sz="2000" dirty="0" smtClean="0"/>
              <a:t> Wrapper um </a:t>
            </a:r>
            <a:r>
              <a:rPr lang="de-DE" sz="2000" dirty="0" err="1" smtClean="0"/>
              <a:t>JGit</a:t>
            </a:r>
            <a:endParaRPr lang="de-DE" sz="2000" dirty="0" smtClean="0"/>
          </a:p>
          <a:p>
            <a:r>
              <a:rPr lang="de-DE" sz="2000" dirty="0" smtClean="0"/>
              <a:t>Unterstützt nicht alle </a:t>
            </a:r>
            <a:r>
              <a:rPr lang="de-DE" sz="2000" dirty="0" err="1" smtClean="0"/>
              <a:t>JGit</a:t>
            </a:r>
            <a:r>
              <a:rPr lang="de-DE" sz="2000" dirty="0" smtClean="0"/>
              <a:t> Features</a:t>
            </a:r>
          </a:p>
          <a:p>
            <a:r>
              <a:rPr lang="de-DE" sz="2000" dirty="0" smtClean="0"/>
              <a:t>Basis für </a:t>
            </a:r>
            <a:r>
              <a:rPr lang="de-DE" sz="2000" dirty="0" err="1" smtClean="0"/>
              <a:t>Gradle</a:t>
            </a:r>
            <a:r>
              <a:rPr lang="de-DE" sz="2000" dirty="0" smtClean="0"/>
              <a:t> </a:t>
            </a:r>
            <a:r>
              <a:rPr lang="de-DE" sz="2000" dirty="0" err="1" smtClean="0"/>
              <a:t>Git</a:t>
            </a:r>
            <a:r>
              <a:rPr lang="de-DE" sz="2000" dirty="0"/>
              <a:t> </a:t>
            </a:r>
            <a:r>
              <a:rPr lang="de-DE" sz="2000" dirty="0" err="1" smtClean="0"/>
              <a:t>Plug-in</a:t>
            </a:r>
            <a:endParaRPr lang="de-DE" sz="2000" dirty="0" smtClean="0"/>
          </a:p>
          <a:p>
            <a:pPr marL="0" indent="0">
              <a:buNone/>
            </a:pPr>
            <a:endParaRPr lang="de-DE" sz="16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600" b="1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6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600" b="1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6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b="1" dirty="0" err="1" smtClean="0">
                <a:latin typeface="Courier New"/>
                <a:cs typeface="Courier New"/>
              </a:rPr>
              <a:t>def</a:t>
            </a:r>
            <a:r>
              <a:rPr lang="de-DE" sz="1600" b="1" dirty="0" smtClean="0">
                <a:latin typeface="Courier New"/>
                <a:cs typeface="Courier New"/>
              </a:rPr>
              <a:t> </a:t>
            </a:r>
            <a:r>
              <a:rPr lang="de-DE" sz="1600" b="1" dirty="0" err="1">
                <a:solidFill>
                  <a:srgbClr val="F7AA44"/>
                </a:solidFill>
                <a:latin typeface="Courier New"/>
                <a:cs typeface="Courier New"/>
              </a:rPr>
              <a:t>grgit</a:t>
            </a:r>
            <a:r>
              <a:rPr lang="de-DE" sz="16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600" b="1" dirty="0">
                <a:latin typeface="Courier New"/>
                <a:cs typeface="Courier New"/>
              </a:rPr>
              <a:t>= </a:t>
            </a:r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Grgit</a:t>
            </a:r>
            <a:r>
              <a:rPr lang="de-DE" sz="1600" b="1" dirty="0" err="1">
                <a:latin typeface="Courier New"/>
                <a:cs typeface="Courier New"/>
              </a:rPr>
              <a:t>.</a:t>
            </a:r>
            <a:r>
              <a:rPr lang="de-DE" sz="1600" b="1" dirty="0" err="1">
                <a:solidFill>
                  <a:srgbClr val="438ECC"/>
                </a:solidFill>
                <a:latin typeface="Courier New"/>
                <a:cs typeface="Courier New"/>
              </a:rPr>
              <a:t>open</a:t>
            </a:r>
            <a:r>
              <a:rPr lang="de-DE" sz="1600" b="1" dirty="0">
                <a:latin typeface="Courier New"/>
                <a:cs typeface="Courier New"/>
              </a:rPr>
              <a:t>('</a:t>
            </a:r>
            <a:r>
              <a:rPr lang="de-DE" sz="1600" b="1" dirty="0" err="1">
                <a:latin typeface="Courier New"/>
                <a:cs typeface="Courier New"/>
              </a:rPr>
              <a:t>path</a:t>
            </a:r>
            <a:r>
              <a:rPr lang="de-DE" sz="1600" b="1" dirty="0">
                <a:latin typeface="Courier New"/>
                <a:cs typeface="Courier New"/>
              </a:rPr>
              <a:t>/</a:t>
            </a:r>
            <a:r>
              <a:rPr lang="de-DE" sz="1600" b="1" dirty="0" err="1">
                <a:latin typeface="Courier New"/>
                <a:cs typeface="Courier New"/>
              </a:rPr>
              <a:t>to</a:t>
            </a:r>
            <a:r>
              <a:rPr lang="de-DE" sz="1600" b="1" dirty="0">
                <a:latin typeface="Courier New"/>
                <a:cs typeface="Courier New"/>
              </a:rPr>
              <a:t>/</a:t>
            </a:r>
            <a:r>
              <a:rPr lang="de-DE" sz="1600" b="1" dirty="0" err="1">
                <a:latin typeface="Courier New"/>
                <a:cs typeface="Courier New"/>
              </a:rPr>
              <a:t>my</a:t>
            </a:r>
            <a:r>
              <a:rPr lang="de-DE" sz="1600" b="1" dirty="0">
                <a:latin typeface="Courier New"/>
                <a:cs typeface="Courier New"/>
              </a:rPr>
              <a:t>/</a:t>
            </a:r>
            <a:r>
              <a:rPr lang="de-DE" sz="1600" b="1" dirty="0" err="1">
                <a:latin typeface="Courier New"/>
                <a:cs typeface="Courier New"/>
              </a:rPr>
              <a:t>repo</a:t>
            </a:r>
            <a:r>
              <a:rPr lang="de-DE" sz="1600" b="1" dirty="0">
                <a:latin typeface="Courier New"/>
                <a:cs typeface="Courier New"/>
              </a:rPr>
              <a:t>')</a:t>
            </a:r>
          </a:p>
          <a:p>
            <a:pPr marL="0" indent="0">
              <a:buNone/>
            </a:pPr>
            <a:r>
              <a:rPr lang="de-DE" sz="1600" b="1" dirty="0" err="1">
                <a:solidFill>
                  <a:srgbClr val="F7AA44"/>
                </a:solidFill>
                <a:latin typeface="Courier New"/>
                <a:cs typeface="Courier New"/>
              </a:rPr>
              <a:t>grgit</a:t>
            </a:r>
            <a:r>
              <a:rPr lang="de-DE" sz="1600" b="1" dirty="0" err="1">
                <a:latin typeface="Courier New"/>
                <a:cs typeface="Courier New"/>
              </a:rPr>
              <a:t>.</a:t>
            </a:r>
            <a:r>
              <a:rPr lang="de-DE" sz="1600" b="1" dirty="0" err="1">
                <a:solidFill>
                  <a:srgbClr val="438ECC"/>
                </a:solidFill>
                <a:latin typeface="Courier New"/>
                <a:cs typeface="Courier New"/>
              </a:rPr>
              <a:t>checkout</a:t>
            </a:r>
            <a:r>
              <a:rPr lang="de-DE" sz="1600" b="1" dirty="0">
                <a:latin typeface="Courier New"/>
                <a:cs typeface="Courier New"/>
              </a:rPr>
              <a:t>(</a:t>
            </a:r>
            <a:r>
              <a:rPr lang="de-DE" sz="1600" b="1" dirty="0" err="1">
                <a:solidFill>
                  <a:srgbClr val="ED6F49"/>
                </a:solidFill>
                <a:latin typeface="Courier New"/>
                <a:cs typeface="Courier New"/>
              </a:rPr>
              <a:t>branch</a:t>
            </a:r>
            <a:r>
              <a:rPr lang="de-DE" sz="1600" b="1" dirty="0">
                <a:latin typeface="Courier New"/>
                <a:cs typeface="Courier New"/>
              </a:rPr>
              <a:t>: 'feature-1')</a:t>
            </a:r>
          </a:p>
          <a:p>
            <a:pPr marL="0" indent="0">
              <a:buNone/>
            </a:pPr>
            <a:endParaRPr lang="de-DE" sz="16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b="1" dirty="0" err="1">
                <a:solidFill>
                  <a:srgbClr val="F7AA44"/>
                </a:solidFill>
                <a:latin typeface="Courier New"/>
                <a:cs typeface="Courier New"/>
              </a:rPr>
              <a:t>grgit</a:t>
            </a:r>
            <a:r>
              <a:rPr lang="de-DE" sz="1600" b="1" dirty="0" err="1">
                <a:latin typeface="Courier New"/>
                <a:cs typeface="Courier New"/>
              </a:rPr>
              <a:t>.</a:t>
            </a:r>
            <a:r>
              <a:rPr lang="de-DE" sz="1600" b="1" dirty="0" err="1">
                <a:solidFill>
                  <a:srgbClr val="438ECC"/>
                </a:solidFill>
                <a:latin typeface="Courier New"/>
                <a:cs typeface="Courier New"/>
              </a:rPr>
              <a:t>add</a:t>
            </a:r>
            <a:r>
              <a:rPr lang="de-DE" sz="1600" b="1" dirty="0">
                <a:latin typeface="Courier New"/>
                <a:cs typeface="Courier New"/>
              </a:rPr>
              <a:t>(</a:t>
            </a:r>
            <a:r>
              <a:rPr lang="de-DE" sz="1600" b="1" dirty="0" err="1">
                <a:solidFill>
                  <a:srgbClr val="ED6F49"/>
                </a:solidFill>
                <a:latin typeface="Courier New"/>
                <a:cs typeface="Courier New"/>
              </a:rPr>
              <a:t>patterns</a:t>
            </a:r>
            <a:r>
              <a:rPr lang="de-DE" sz="1600" b="1" dirty="0">
                <a:latin typeface="Courier New"/>
                <a:cs typeface="Courier New"/>
              </a:rPr>
              <a:t>: ['</a:t>
            </a:r>
            <a:r>
              <a:rPr lang="de-DE" sz="1600" b="1" dirty="0" err="1">
                <a:latin typeface="Courier New"/>
                <a:cs typeface="Courier New"/>
              </a:rPr>
              <a:t>readme.txt</a:t>
            </a:r>
            <a:r>
              <a:rPr lang="de-DE" sz="1600" b="1" dirty="0">
                <a:latin typeface="Courier New"/>
                <a:cs typeface="Courier New"/>
              </a:rPr>
              <a:t>'])</a:t>
            </a:r>
          </a:p>
          <a:p>
            <a:pPr marL="0" indent="0">
              <a:buNone/>
            </a:pPr>
            <a:r>
              <a:rPr lang="de-DE" sz="1600" b="1" dirty="0" err="1">
                <a:solidFill>
                  <a:srgbClr val="F7AA44"/>
                </a:solidFill>
                <a:latin typeface="Courier New"/>
                <a:cs typeface="Courier New"/>
              </a:rPr>
              <a:t>grgit</a:t>
            </a:r>
            <a:r>
              <a:rPr lang="de-DE" sz="1600" b="1" dirty="0" err="1">
                <a:latin typeface="Courier New"/>
                <a:cs typeface="Courier New"/>
              </a:rPr>
              <a:t>.</a:t>
            </a:r>
            <a:r>
              <a:rPr lang="de-DE" sz="1600" b="1" dirty="0" err="1">
                <a:solidFill>
                  <a:srgbClr val="438ECC"/>
                </a:solidFill>
                <a:latin typeface="Courier New"/>
                <a:cs typeface="Courier New"/>
              </a:rPr>
              <a:t>commit</a:t>
            </a:r>
            <a:r>
              <a:rPr lang="de-DE" sz="1600" b="1" dirty="0">
                <a:latin typeface="Courier New"/>
                <a:cs typeface="Courier New"/>
              </a:rPr>
              <a:t>(</a:t>
            </a:r>
            <a:r>
              <a:rPr lang="de-DE" sz="1600" b="1" dirty="0" err="1">
                <a:solidFill>
                  <a:srgbClr val="ED6F49"/>
                </a:solidFill>
                <a:latin typeface="Courier New"/>
                <a:cs typeface="Courier New"/>
              </a:rPr>
              <a:t>message</a:t>
            </a:r>
            <a:r>
              <a:rPr lang="de-DE" sz="1600" b="1" dirty="0">
                <a:latin typeface="Courier New"/>
                <a:cs typeface="Courier New"/>
              </a:rPr>
              <a:t>: 'Initial Import')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JGIT ADD-ON: GROOVY GRGIT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267947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2800" dirty="0" err="1" smtClean="0"/>
              <a:t>GitFlow</a:t>
            </a:r>
            <a:r>
              <a:rPr lang="de-DE" sz="2800" dirty="0"/>
              <a:t> </a:t>
            </a:r>
            <a:r>
              <a:rPr lang="de-DE" sz="2800" dirty="0" smtClean="0"/>
              <a:t>Implementierung für Java</a:t>
            </a:r>
            <a:endParaRPr lang="de-DE" sz="2800" dirty="0" smtClean="0">
              <a:hlinkClick r:id="rId2"/>
            </a:endParaRPr>
          </a:p>
          <a:p>
            <a:r>
              <a:rPr lang="de-DE" sz="2000" dirty="0">
                <a:solidFill>
                  <a:srgbClr val="438ECC"/>
                </a:solidFill>
              </a:rPr>
              <a:t>https://</a:t>
            </a:r>
            <a:r>
              <a:rPr lang="de-DE" sz="2000" dirty="0" err="1">
                <a:solidFill>
                  <a:srgbClr val="438ECC"/>
                </a:solidFill>
              </a:rPr>
              <a:t>bitbucket.org</a:t>
            </a:r>
            <a:r>
              <a:rPr lang="de-DE" sz="2000" dirty="0">
                <a:solidFill>
                  <a:srgbClr val="438ECC"/>
                </a:solidFill>
              </a:rPr>
              <a:t>/</a:t>
            </a:r>
            <a:r>
              <a:rPr lang="de-DE" sz="2000" dirty="0" err="1">
                <a:solidFill>
                  <a:srgbClr val="438ECC"/>
                </a:solidFill>
              </a:rPr>
              <a:t>atlassian</a:t>
            </a:r>
            <a:r>
              <a:rPr lang="de-DE" sz="2000" dirty="0">
                <a:solidFill>
                  <a:srgbClr val="438ECC"/>
                </a:solidFill>
              </a:rPr>
              <a:t>/</a:t>
            </a:r>
            <a:r>
              <a:rPr lang="de-DE" sz="2000" dirty="0" err="1">
                <a:solidFill>
                  <a:srgbClr val="438ECC"/>
                </a:solidFill>
              </a:rPr>
              <a:t>jgit-</a:t>
            </a:r>
            <a:r>
              <a:rPr lang="de-DE" sz="2000" dirty="0" err="1" smtClean="0">
                <a:solidFill>
                  <a:srgbClr val="438ECC"/>
                </a:solidFill>
              </a:rPr>
              <a:t>flow</a:t>
            </a:r>
            <a:endParaRPr lang="de-DE" sz="2000" dirty="0" smtClean="0">
              <a:solidFill>
                <a:srgbClr val="438ECC"/>
              </a:solidFill>
            </a:endParaRPr>
          </a:p>
          <a:p>
            <a:r>
              <a:rPr lang="de-DE" sz="2000" dirty="0" smtClean="0"/>
              <a:t>Basiert auf </a:t>
            </a:r>
            <a:r>
              <a:rPr lang="de-DE" sz="2000" dirty="0" err="1" smtClean="0"/>
              <a:t>JGit</a:t>
            </a:r>
            <a:endParaRPr lang="de-DE" sz="2000" dirty="0" smtClean="0"/>
          </a:p>
          <a:p>
            <a:r>
              <a:rPr lang="de-DE" sz="2000" dirty="0" smtClean="0"/>
              <a:t>Unterstützt auch das Remote-Repository</a:t>
            </a:r>
          </a:p>
          <a:p>
            <a:pPr marL="0" indent="0">
              <a:buNone/>
            </a:pPr>
            <a:endParaRPr lang="de-DE" sz="2000" dirty="0" smtClean="0"/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JGitFlow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gitFlow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JGitFlow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getOrInit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latin typeface="Courier New"/>
                <a:cs typeface="Courier New"/>
              </a:rPr>
              <a:t>new</a:t>
            </a:r>
            <a:r>
              <a:rPr lang="de-DE" sz="1400" b="1" dirty="0">
                <a:latin typeface="Courier New"/>
                <a:cs typeface="Courier New"/>
              </a:rPr>
              <a:t> File</a:t>
            </a:r>
            <a:r>
              <a:rPr lang="de-DE" sz="1400" b="1" dirty="0" smtClean="0">
                <a:latin typeface="Courier New"/>
                <a:cs typeface="Courier New"/>
              </a:rPr>
              <a:t>(</a:t>
            </a:r>
            <a:r>
              <a:rPr lang="de-DE" sz="1400" b="1" dirty="0">
                <a:latin typeface="Courier New"/>
                <a:cs typeface="Courier New"/>
              </a:rPr>
              <a:t>"</a:t>
            </a:r>
            <a:r>
              <a:rPr lang="de-DE" sz="1400" b="1" dirty="0" smtClean="0">
                <a:latin typeface="Courier New"/>
                <a:cs typeface="Courier New"/>
              </a:rPr>
              <a:t>/</a:t>
            </a:r>
            <a:r>
              <a:rPr lang="de-DE" sz="1400" b="1" dirty="0" err="1" smtClean="0">
                <a:latin typeface="Courier New"/>
                <a:cs typeface="Courier New"/>
              </a:rPr>
              <a:t>my</a:t>
            </a:r>
            <a:r>
              <a:rPr lang="de-DE" sz="1400" b="1" dirty="0" smtClean="0">
                <a:latin typeface="Courier New"/>
                <a:cs typeface="Courier New"/>
              </a:rPr>
              <a:t>/</a:t>
            </a:r>
            <a:r>
              <a:rPr lang="de-DE" sz="1400" b="1" dirty="0" err="1" smtClean="0">
                <a:latin typeface="Courier New"/>
                <a:cs typeface="Courier New"/>
              </a:rPr>
              <a:t>repository</a:t>
            </a:r>
            <a:r>
              <a:rPr lang="de-DE" sz="1400" b="1" dirty="0" smtClean="0">
                <a:latin typeface="Courier New"/>
                <a:cs typeface="Courier New"/>
              </a:rPr>
              <a:t>/dir"</a:t>
            </a:r>
            <a:r>
              <a:rPr lang="de-DE" sz="1400" b="1" dirty="0">
                <a:latin typeface="Courier New"/>
                <a:cs typeface="Courier New"/>
              </a:rPr>
              <a:t>));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// Feature beginnen</a:t>
            </a:r>
            <a:r>
              <a:rPr lang="de-DE" sz="1400" b="1" dirty="0">
                <a:latin typeface="Courier New"/>
                <a:cs typeface="Courier New"/>
              </a:rPr>
              <a:t>		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gitFlow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featureStart</a:t>
            </a:r>
            <a:r>
              <a:rPr lang="de-DE" sz="1400" b="1" dirty="0">
                <a:latin typeface="Courier New"/>
                <a:cs typeface="Courier New"/>
              </a:rPr>
              <a:t>("feature-1").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setPush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latin typeface="Courier New"/>
                <a:cs typeface="Courier New"/>
              </a:rPr>
              <a:t>true</a:t>
            </a:r>
            <a:r>
              <a:rPr lang="de-DE" sz="1400" b="1" dirty="0">
                <a:latin typeface="Courier New"/>
                <a:cs typeface="Courier New"/>
              </a:rPr>
              <a:t>).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call</a:t>
            </a:r>
            <a:r>
              <a:rPr lang="de-DE" sz="1400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/</a:t>
            </a:r>
            <a:r>
              <a:rPr lang="de-DE" sz="1400" b="1" dirty="0">
                <a:latin typeface="Courier New"/>
                <a:cs typeface="Courier New"/>
              </a:rPr>
              <a:t>/ </a:t>
            </a:r>
            <a:r>
              <a:rPr lang="de-DE" sz="1400" b="1" dirty="0" smtClean="0">
                <a:latin typeface="Courier New"/>
                <a:cs typeface="Courier New"/>
              </a:rPr>
              <a:t>[</a:t>
            </a:r>
            <a:r>
              <a:rPr lang="de-DE" sz="1400" b="1" dirty="0" err="1" smtClean="0">
                <a:latin typeface="Courier New"/>
                <a:cs typeface="Courier New"/>
              </a:rPr>
              <a:t>JGit</a:t>
            </a:r>
            <a:r>
              <a:rPr lang="de-DE" sz="1400" b="1" dirty="0" smtClean="0">
                <a:latin typeface="Courier New"/>
                <a:cs typeface="Courier New"/>
              </a:rPr>
              <a:t>] Dateien </a:t>
            </a:r>
            <a:r>
              <a:rPr lang="de-DE" sz="1400" b="1" dirty="0">
                <a:latin typeface="Courier New"/>
                <a:cs typeface="Courier New"/>
              </a:rPr>
              <a:t>ändern, hinzufügen, löschen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gitFlow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>
                <a:latin typeface="Courier New"/>
                <a:cs typeface="Courier New"/>
              </a:rPr>
              <a:t>().</a:t>
            </a:r>
            <a:r>
              <a:rPr lang="de-DE" sz="1400" b="1" dirty="0" err="1">
                <a:latin typeface="Courier New"/>
                <a:cs typeface="Courier New"/>
              </a:rPr>
              <a:t>add</a:t>
            </a:r>
            <a:r>
              <a:rPr lang="de-DE" sz="1400" b="1" dirty="0">
                <a:latin typeface="Courier New"/>
                <a:cs typeface="Courier New"/>
              </a:rPr>
              <a:t>().</a:t>
            </a:r>
            <a:r>
              <a:rPr lang="de-DE" sz="1400" b="1" dirty="0" err="1">
                <a:latin typeface="Courier New"/>
                <a:cs typeface="Courier New"/>
              </a:rPr>
              <a:t>addFilepattern</a:t>
            </a:r>
            <a:r>
              <a:rPr lang="de-DE" sz="1400" b="1" dirty="0">
                <a:latin typeface="Courier New"/>
                <a:cs typeface="Courier New"/>
              </a:rPr>
              <a:t>(".").</a:t>
            </a:r>
            <a:r>
              <a:rPr lang="de-DE" sz="1400" b="1" dirty="0" err="1">
                <a:latin typeface="Courier New"/>
                <a:cs typeface="Courier New"/>
              </a:rPr>
              <a:t>call</a:t>
            </a:r>
            <a:r>
              <a:rPr lang="de-DE" sz="1400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gitFlow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>
                <a:latin typeface="Courier New"/>
                <a:cs typeface="Courier New"/>
              </a:rPr>
              <a:t>().</a:t>
            </a:r>
            <a:r>
              <a:rPr lang="de-DE" sz="1400" b="1" dirty="0" err="1">
                <a:latin typeface="Courier New"/>
                <a:cs typeface="Courier New"/>
              </a:rPr>
              <a:t>commit</a:t>
            </a:r>
            <a:r>
              <a:rPr lang="de-DE" sz="1400" b="1" dirty="0">
                <a:latin typeface="Courier New"/>
                <a:cs typeface="Courier New"/>
              </a:rPr>
              <a:t>().</a:t>
            </a:r>
            <a:r>
              <a:rPr lang="de-DE" sz="1400" b="1" dirty="0" err="1">
                <a:latin typeface="Courier New"/>
                <a:cs typeface="Courier New"/>
              </a:rPr>
              <a:t>setMessage</a:t>
            </a:r>
            <a:r>
              <a:rPr lang="de-DE" sz="1400" b="1" dirty="0">
                <a:latin typeface="Courier New"/>
                <a:cs typeface="Courier New"/>
              </a:rPr>
              <a:t>("...").</a:t>
            </a:r>
            <a:r>
              <a:rPr lang="de-DE" sz="1400" b="1" dirty="0" err="1">
                <a:latin typeface="Courier New"/>
                <a:cs typeface="Courier New"/>
              </a:rPr>
              <a:t>call</a:t>
            </a:r>
            <a:r>
              <a:rPr lang="de-DE" sz="1400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// Feature </a:t>
            </a:r>
            <a:r>
              <a:rPr lang="de-DE" sz="1400" b="1" dirty="0" err="1" smtClean="0">
                <a:latin typeface="Courier New"/>
                <a:cs typeface="Courier New"/>
              </a:rPr>
              <a:t>abschliessen</a:t>
            </a:r>
            <a:r>
              <a:rPr lang="de-DE" sz="1400" b="1" dirty="0">
                <a:latin typeface="Courier New"/>
                <a:cs typeface="Courier New"/>
              </a:rPr>
              <a:t>		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gitFlow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featureFinish</a:t>
            </a:r>
            <a:r>
              <a:rPr lang="de-DE" sz="1400" b="1" dirty="0">
                <a:latin typeface="Courier New"/>
                <a:cs typeface="Courier New"/>
              </a:rPr>
              <a:t>("feature-1"</a:t>
            </a:r>
            <a:r>
              <a:rPr lang="de-DE" sz="1400" b="1" dirty="0" smtClean="0"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smtClean="0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setKeepBranch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latin typeface="Courier New"/>
                <a:cs typeface="Courier New"/>
              </a:rPr>
              <a:t>true</a:t>
            </a:r>
            <a:r>
              <a:rPr lang="de-DE" sz="1400" b="1" dirty="0" smtClean="0"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smtClean="0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setMessage</a:t>
            </a:r>
            <a:r>
              <a:rPr lang="de-DE" sz="1400" b="1" dirty="0">
                <a:latin typeface="Courier New"/>
                <a:cs typeface="Courier New"/>
              </a:rPr>
              <a:t>("Feature </a:t>
            </a:r>
            <a:r>
              <a:rPr lang="de-DE" sz="1400" b="1" dirty="0" smtClean="0">
                <a:latin typeface="Courier New"/>
                <a:cs typeface="Courier New"/>
              </a:rPr>
              <a:t>1 </a:t>
            </a:r>
            <a:r>
              <a:rPr lang="de-DE" sz="1400" b="1" dirty="0">
                <a:latin typeface="Courier New"/>
                <a:cs typeface="Courier New"/>
              </a:rPr>
              <a:t>beendet"</a:t>
            </a:r>
            <a:r>
              <a:rPr lang="de-DE" sz="1400" b="1" dirty="0" smtClean="0"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smtClean="0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call</a:t>
            </a:r>
            <a:r>
              <a:rPr lang="de-DE" sz="1400" b="1" dirty="0">
                <a:latin typeface="Courier New"/>
                <a:cs typeface="Courier New"/>
              </a:rPr>
              <a:t>();	</a:t>
            </a:r>
            <a:r>
              <a:rPr lang="de-DE" sz="1400" dirty="0">
                <a:latin typeface="Courier New"/>
                <a:cs typeface="Courier New"/>
              </a:rPr>
              <a:t>	</a:t>
            </a:r>
            <a:endParaRPr lang="de-DE" sz="14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600" b="1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6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600" b="1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600" b="1" dirty="0" smtClean="0">
              <a:latin typeface="Courier New"/>
              <a:cs typeface="Courier New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JGIT ADD-ON: ATLASSIAN GITFLOW API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491038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2800" dirty="0" smtClean="0"/>
              <a:t>Java-API für </a:t>
            </a:r>
            <a:r>
              <a:rPr lang="de-DE" sz="2800" dirty="0" err="1" smtClean="0"/>
              <a:t>GitHub</a:t>
            </a:r>
            <a:r>
              <a:rPr lang="de-DE" sz="2800" dirty="0" smtClean="0"/>
              <a:t> REST Schnittstelle</a:t>
            </a:r>
            <a:endParaRPr lang="de-DE" sz="2800" dirty="0" smtClean="0">
              <a:hlinkClick r:id="rId2"/>
            </a:endParaRPr>
          </a:p>
          <a:p>
            <a:r>
              <a:rPr lang="de-DE" sz="2000" dirty="0">
                <a:solidFill>
                  <a:srgbClr val="438ECC"/>
                </a:solidFill>
              </a:rPr>
              <a:t>https://</a:t>
            </a:r>
            <a:r>
              <a:rPr lang="de-DE" sz="2000" dirty="0" err="1">
                <a:solidFill>
                  <a:srgbClr val="438ECC"/>
                </a:solidFill>
              </a:rPr>
              <a:t>github.com</a:t>
            </a:r>
            <a:r>
              <a:rPr lang="de-DE" sz="2000" dirty="0">
                <a:solidFill>
                  <a:srgbClr val="438ECC"/>
                </a:solidFill>
              </a:rPr>
              <a:t>/</a:t>
            </a:r>
            <a:r>
              <a:rPr lang="de-DE" sz="2000" dirty="0" err="1">
                <a:solidFill>
                  <a:srgbClr val="438ECC"/>
                </a:solidFill>
              </a:rPr>
              <a:t>eclipse</a:t>
            </a:r>
            <a:r>
              <a:rPr lang="de-DE" sz="2000" dirty="0">
                <a:solidFill>
                  <a:srgbClr val="438ECC"/>
                </a:solidFill>
              </a:rPr>
              <a:t>/</a:t>
            </a:r>
            <a:r>
              <a:rPr lang="de-DE" sz="2000" dirty="0" err="1">
                <a:solidFill>
                  <a:srgbClr val="438ECC"/>
                </a:solidFill>
              </a:rPr>
              <a:t>egit-github</a:t>
            </a:r>
            <a:r>
              <a:rPr lang="de-DE" sz="2000" dirty="0" smtClean="0">
                <a:solidFill>
                  <a:srgbClr val="438ECC"/>
                </a:solidFill>
              </a:rPr>
              <a:t>/</a:t>
            </a:r>
          </a:p>
          <a:p>
            <a:r>
              <a:rPr lang="de-DE" sz="2000" dirty="0" smtClean="0"/>
              <a:t>Zugriff auf </a:t>
            </a:r>
            <a:r>
              <a:rPr lang="de-DE" sz="2000" dirty="0" err="1" smtClean="0"/>
              <a:t>GitHub</a:t>
            </a:r>
            <a:r>
              <a:rPr lang="de-DE" sz="2000" dirty="0" smtClean="0"/>
              <a:t> und </a:t>
            </a:r>
            <a:r>
              <a:rPr lang="de-DE" sz="2000" dirty="0" err="1" smtClean="0"/>
              <a:t>GitHub</a:t>
            </a:r>
            <a:r>
              <a:rPr lang="de-DE" sz="2000" dirty="0" smtClean="0"/>
              <a:t> Enterprise</a:t>
            </a:r>
          </a:p>
          <a:p>
            <a:r>
              <a:rPr lang="de-DE" sz="2000" dirty="0" smtClean="0"/>
              <a:t>Unterstützung für die meisten </a:t>
            </a:r>
            <a:r>
              <a:rPr lang="de-DE" sz="2000" dirty="0" err="1" smtClean="0"/>
              <a:t>GitHub</a:t>
            </a:r>
            <a:r>
              <a:rPr lang="de-DE" sz="2000" dirty="0" smtClean="0"/>
              <a:t>-Aktionen</a:t>
            </a:r>
          </a:p>
          <a:p>
            <a:pPr marL="0" indent="0">
              <a:buNone/>
            </a:pPr>
            <a:endParaRPr lang="de-DE" sz="14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GitHubClient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gitHubClient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latin typeface="Courier New"/>
                <a:cs typeface="Courier New"/>
              </a:rPr>
              <a:t>new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GitHubClient</a:t>
            </a:r>
            <a:r>
              <a:rPr lang="de-DE" sz="1400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gitHubClient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setCredentials</a:t>
            </a:r>
            <a:r>
              <a:rPr lang="de-DE" sz="1400" b="1" dirty="0">
                <a:latin typeface="Courier New"/>
                <a:cs typeface="Courier New"/>
              </a:rPr>
              <a:t>("</a:t>
            </a:r>
            <a:r>
              <a:rPr lang="de-DE" sz="1400" b="1" dirty="0" err="1">
                <a:latin typeface="Courier New"/>
                <a:cs typeface="Courier New"/>
              </a:rPr>
              <a:t>me</a:t>
            </a:r>
            <a:r>
              <a:rPr lang="de-DE" sz="1400" b="1" dirty="0">
                <a:latin typeface="Courier New"/>
                <a:cs typeface="Courier New"/>
              </a:rPr>
              <a:t>", "</a:t>
            </a:r>
            <a:r>
              <a:rPr lang="de-DE" sz="1400" b="1" dirty="0" err="1">
                <a:latin typeface="Courier New"/>
                <a:cs typeface="Courier New"/>
              </a:rPr>
              <a:t>secret</a:t>
            </a:r>
            <a:r>
              <a:rPr lang="de-DE" sz="1400" b="1" dirty="0">
                <a:latin typeface="Courier New"/>
                <a:cs typeface="Courier New"/>
              </a:rPr>
              <a:t>");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</a:t>
            </a:r>
          </a:p>
          <a:p>
            <a:pPr marL="0" indent="0">
              <a:buNone/>
            </a:pP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RepositoryId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latin typeface="Courier New"/>
                <a:cs typeface="Courier New"/>
              </a:rPr>
              <a:t>new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RepositoryId</a:t>
            </a:r>
            <a:r>
              <a:rPr lang="de-DE" sz="1400" b="1" dirty="0">
                <a:latin typeface="Courier New"/>
                <a:cs typeface="Courier New"/>
              </a:rPr>
              <a:t>("</a:t>
            </a:r>
            <a:r>
              <a:rPr lang="de-DE" sz="1400" b="1" dirty="0" err="1">
                <a:latin typeface="Courier New"/>
                <a:cs typeface="Courier New"/>
              </a:rPr>
              <a:t>username</a:t>
            </a:r>
            <a:r>
              <a:rPr lang="de-DE" sz="1400" b="1" dirty="0">
                <a:latin typeface="Courier New"/>
                <a:cs typeface="Courier New"/>
              </a:rPr>
              <a:t>", "</a:t>
            </a:r>
            <a:r>
              <a:rPr lang="de-DE" sz="1400" b="1" dirty="0" err="1">
                <a:latin typeface="Courier New"/>
                <a:cs typeface="Courier New"/>
              </a:rPr>
              <a:t>repository</a:t>
            </a:r>
            <a:r>
              <a:rPr lang="de-DE" sz="1400" b="1" dirty="0">
                <a:latin typeface="Courier New"/>
                <a:cs typeface="Courier New"/>
              </a:rPr>
              <a:t>");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</a:t>
            </a:r>
          </a:p>
          <a:p>
            <a:pPr marL="0" indent="0">
              <a:buNone/>
            </a:pP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Tag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tag</a:t>
            </a:r>
            <a:r>
              <a:rPr lang="de-DE" sz="1400" b="1" dirty="0">
                <a:latin typeface="Courier New"/>
                <a:cs typeface="Courier New"/>
              </a:rPr>
              <a:t> = </a:t>
            </a:r>
            <a:r>
              <a:rPr lang="de-DE" sz="1400" b="1" dirty="0" err="1">
                <a:latin typeface="Courier New"/>
                <a:cs typeface="Courier New"/>
              </a:rPr>
              <a:t>new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Tag</a:t>
            </a:r>
            <a:r>
              <a:rPr lang="de-DE" sz="1400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tag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setMessage</a:t>
            </a:r>
            <a:r>
              <a:rPr lang="de-DE" sz="1400" b="1" dirty="0">
                <a:latin typeface="Courier New"/>
                <a:cs typeface="Courier New"/>
              </a:rPr>
              <a:t>("Release 1.0");</a:t>
            </a:r>
          </a:p>
          <a:p>
            <a:pPr marL="0" indent="0">
              <a:buNone/>
            </a:pP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tag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setTag</a:t>
            </a:r>
            <a:r>
              <a:rPr lang="de-DE" sz="1400" b="1" dirty="0">
                <a:latin typeface="Courier New"/>
                <a:cs typeface="Courier New"/>
              </a:rPr>
              <a:t>("v1.0");</a:t>
            </a:r>
          </a:p>
          <a:p>
            <a:pPr marL="0" indent="0">
              <a:buNone/>
            </a:pP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tag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setSha</a:t>
            </a:r>
            <a:r>
              <a:rPr lang="de-DE" sz="1400" b="1" dirty="0">
                <a:latin typeface="Courier New"/>
                <a:cs typeface="Courier New"/>
              </a:rPr>
              <a:t>("a4ff3bcd1");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</a:t>
            </a:r>
          </a:p>
          <a:p>
            <a:pPr marL="0" indent="0">
              <a:buNone/>
            </a:pP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DataService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dataService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latin typeface="Courier New"/>
                <a:cs typeface="Courier New"/>
              </a:rPr>
              <a:t>new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DataService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gitHubClient</a:t>
            </a:r>
            <a:r>
              <a:rPr lang="de-DE" sz="1400" b="1" dirty="0">
                <a:latin typeface="Courier New"/>
                <a:cs typeface="Courier New"/>
              </a:rPr>
              <a:t>);</a:t>
            </a:r>
          </a:p>
          <a:p>
            <a:pPr marL="0" indent="0">
              <a:buNone/>
            </a:pP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dataService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createTag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>
                <a:latin typeface="Courier New"/>
                <a:cs typeface="Courier New"/>
              </a:rPr>
              <a:t>, 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tag</a:t>
            </a:r>
            <a:r>
              <a:rPr lang="de-DE" sz="1400" b="1" dirty="0">
                <a:latin typeface="Courier New"/>
                <a:cs typeface="Courier New"/>
              </a:rPr>
              <a:t>);</a:t>
            </a:r>
          </a:p>
          <a:p>
            <a:pPr marL="57150" indent="0">
              <a:buNone/>
            </a:pPr>
            <a:endParaRPr lang="de-DE" sz="1400" dirty="0" smtClean="0"/>
          </a:p>
          <a:p>
            <a:pPr lvl="1"/>
            <a:endParaRPr lang="de-DE" sz="1400" dirty="0" smtClean="0"/>
          </a:p>
          <a:p>
            <a:pPr marL="0" indent="0">
              <a:buNone/>
            </a:pP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b="1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600" b="1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6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GITHUB REST API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287882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188"/>
          <p:cNvSpPr/>
          <p:nvPr/>
        </p:nvSpPr>
        <p:spPr>
          <a:xfrm>
            <a:off x="5523094" y="5592233"/>
            <a:ext cx="3378200" cy="330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 algn="l" defTabSz="566674">
              <a:buFont typeface="Gill Sans"/>
              <a:defRPr sz="1358">
                <a:solidFill>
                  <a:srgbClr val="5E5E5E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358">
                <a:solidFill>
                  <a:srgbClr val="5E5E5E"/>
                </a:solidFill>
              </a:rPr>
              <a:t>* aus „Git - Grundlagen und Workflows“</a:t>
            </a:r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586" y="2389153"/>
            <a:ext cx="8486418" cy="2933577"/>
          </a:xfrm>
          <a:prstGeom prst="rect">
            <a:avLst/>
          </a:prstGeom>
        </p:spPr>
      </p:pic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BESTANDTEILE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53537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BUILD-WERKZEUGE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5</a:t>
            </a:r>
            <a:endParaRPr lang="de-DE" dirty="0"/>
          </a:p>
        </p:txBody>
      </p:sp>
      <p:sp>
        <p:nvSpPr>
          <p:cNvPr id="5" name="Rechteck 4"/>
          <p:cNvSpPr/>
          <p:nvPr/>
        </p:nvSpPr>
        <p:spPr>
          <a:xfrm>
            <a:off x="1352550" y="3140968"/>
            <a:ext cx="6267608" cy="410682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platzhalter 2"/>
          <p:cNvSpPr txBox="1">
            <a:spLocks/>
          </p:cNvSpPr>
          <p:nvPr/>
        </p:nvSpPr>
        <p:spPr>
          <a:xfrm>
            <a:off x="1474229" y="3284984"/>
            <a:ext cx="6407150" cy="130826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1"/>
          </p:nvPr>
        </p:nvSpPr>
        <p:spPr>
          <a:xfrm>
            <a:off x="1549226" y="3140968"/>
            <a:ext cx="6407150" cy="1308265"/>
          </a:xfrm>
        </p:spPr>
        <p:txBody>
          <a:bodyPr>
            <a:normAutofit/>
          </a:bodyPr>
          <a:lstStyle/>
          <a:p>
            <a:r>
              <a:rPr lang="de-DE" dirty="0" err="1"/>
              <a:t>Gradle</a:t>
            </a:r>
            <a:endParaRPr lang="de-DE" dirty="0"/>
          </a:p>
          <a:p>
            <a:r>
              <a:rPr lang="de-DE" dirty="0" err="1"/>
              <a:t>Maven</a:t>
            </a:r>
            <a:r>
              <a:rPr lang="de-DE" dirty="0"/>
              <a:t> – Release </a:t>
            </a:r>
            <a:r>
              <a:rPr lang="de-DE" dirty="0" err="1"/>
              <a:t>Plug-in</a:t>
            </a:r>
            <a:endParaRPr lang="de-DE" dirty="0"/>
          </a:p>
          <a:p>
            <a:r>
              <a:rPr lang="de-DE" dirty="0" err="1"/>
              <a:t>Maven</a:t>
            </a:r>
            <a:r>
              <a:rPr lang="de-DE" dirty="0"/>
              <a:t> – </a:t>
            </a:r>
            <a:r>
              <a:rPr lang="de-DE" dirty="0" err="1"/>
              <a:t>JGit</a:t>
            </a:r>
            <a:r>
              <a:rPr lang="de-DE" dirty="0"/>
              <a:t> Flow </a:t>
            </a:r>
            <a:r>
              <a:rPr lang="de-DE" dirty="0" err="1"/>
              <a:t>Plug-in</a:t>
            </a:r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50457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lvl="0">
              <a:defRPr/>
            </a:pPr>
            <a:r>
              <a:rPr lang="de-DE" sz="2800" dirty="0"/>
              <a:t>Verschiedene </a:t>
            </a:r>
            <a:r>
              <a:rPr lang="de-DE" sz="2800" dirty="0" err="1"/>
              <a:t>Plugins</a:t>
            </a:r>
            <a:r>
              <a:rPr lang="de-DE" sz="2800" dirty="0"/>
              <a:t>:</a:t>
            </a:r>
          </a:p>
          <a:p>
            <a:pPr lvl="0">
              <a:defRPr/>
            </a:pPr>
            <a:endParaRPr lang="de-DE" sz="2800" dirty="0"/>
          </a:p>
          <a:p>
            <a:pPr lvl="0">
              <a:defRPr/>
            </a:pPr>
            <a:r>
              <a:rPr lang="de-DE" sz="2800" b="1" dirty="0" err="1"/>
              <a:t>townsfolk</a:t>
            </a:r>
            <a:r>
              <a:rPr lang="de-DE" sz="2800" b="1" dirty="0"/>
              <a:t>/</a:t>
            </a:r>
            <a:r>
              <a:rPr lang="de-DE" sz="2800" b="1" dirty="0" err="1"/>
              <a:t>gradle</a:t>
            </a:r>
            <a:r>
              <a:rPr lang="de-DE" sz="2800" b="1" dirty="0"/>
              <a:t>-release</a:t>
            </a:r>
          </a:p>
          <a:p>
            <a:pPr marL="800100" lvl="1" indent="-342900">
              <a:defRPr/>
            </a:pPr>
            <a:r>
              <a:rPr lang="de-DE" dirty="0"/>
              <a:t>Basiert auf der </a:t>
            </a:r>
            <a:r>
              <a:rPr lang="de-DE" dirty="0" err="1"/>
              <a:t>Git</a:t>
            </a:r>
            <a:r>
              <a:rPr lang="de-DE" dirty="0"/>
              <a:t>-Kommandozeile</a:t>
            </a:r>
          </a:p>
          <a:p>
            <a:pPr marL="800100" lvl="1" indent="-342900">
              <a:defRPr/>
            </a:pPr>
            <a:r>
              <a:rPr lang="de-DE" dirty="0"/>
              <a:t>Orientiert sich am </a:t>
            </a:r>
            <a:r>
              <a:rPr lang="de-DE" dirty="0" err="1"/>
              <a:t>Maven-Plugin</a:t>
            </a:r>
            <a:endParaRPr lang="de-DE" dirty="0"/>
          </a:p>
          <a:p>
            <a:pPr marL="800100" lvl="1" indent="-342900">
              <a:defRPr/>
            </a:pPr>
            <a:r>
              <a:rPr lang="de-DE" dirty="0"/>
              <a:t>Versionen werden in der </a:t>
            </a:r>
            <a:r>
              <a:rPr lang="de-DE" dirty="0" err="1"/>
              <a:t>gradle.properties</a:t>
            </a:r>
            <a:r>
              <a:rPr lang="de-DE" dirty="0"/>
              <a:t> gehalten und selber </a:t>
            </a:r>
            <a:r>
              <a:rPr lang="de-DE" dirty="0" err="1"/>
              <a:t>versioniert</a:t>
            </a:r>
            <a:endParaRPr lang="de-DE" dirty="0"/>
          </a:p>
          <a:p>
            <a:pPr>
              <a:defRPr/>
            </a:pPr>
            <a:r>
              <a:rPr lang="de-DE" sz="2800" b="1" dirty="0" err="1"/>
              <a:t>ajoberstar</a:t>
            </a:r>
            <a:r>
              <a:rPr lang="de-DE" sz="2800" b="1" dirty="0"/>
              <a:t>/</a:t>
            </a:r>
            <a:r>
              <a:rPr lang="de-DE" sz="2800" b="1" dirty="0" err="1"/>
              <a:t>grgit</a:t>
            </a:r>
            <a:endParaRPr lang="de-DE" sz="2800" b="1" dirty="0"/>
          </a:p>
          <a:p>
            <a:pPr marL="800100" lvl="1" indent="-342900">
              <a:defRPr/>
            </a:pPr>
            <a:r>
              <a:rPr lang="de-DE" dirty="0"/>
              <a:t>Basiert auf </a:t>
            </a:r>
            <a:r>
              <a:rPr lang="de-DE" dirty="0" err="1"/>
              <a:t>JGit</a:t>
            </a:r>
            <a:endParaRPr lang="de-DE" dirty="0"/>
          </a:p>
          <a:p>
            <a:pPr marL="800100" lvl="1" indent="-342900">
              <a:defRPr/>
            </a:pPr>
            <a:r>
              <a:rPr lang="de-DE" dirty="0"/>
              <a:t>Reine </a:t>
            </a:r>
            <a:r>
              <a:rPr lang="de-DE" dirty="0" err="1" smtClean="0"/>
              <a:t>Groovy-</a:t>
            </a:r>
            <a:r>
              <a:rPr lang="de-DE" dirty="0" err="1"/>
              <a:t>Api</a:t>
            </a:r>
            <a:r>
              <a:rPr lang="de-DE" dirty="0"/>
              <a:t> um </a:t>
            </a:r>
            <a:r>
              <a:rPr lang="de-DE" dirty="0" err="1"/>
              <a:t>Git-Kommandos</a:t>
            </a:r>
            <a:r>
              <a:rPr lang="de-DE" dirty="0"/>
              <a:t> auszuführen, keine Tasks</a:t>
            </a:r>
          </a:p>
          <a:p>
            <a:pPr>
              <a:defRPr/>
            </a:pPr>
            <a:r>
              <a:rPr lang="de-DE" sz="2800" b="1" dirty="0" err="1"/>
              <a:t>ajoberstar</a:t>
            </a:r>
            <a:r>
              <a:rPr lang="de-DE" sz="2800" b="1" dirty="0"/>
              <a:t>/</a:t>
            </a:r>
            <a:r>
              <a:rPr lang="de-DE" sz="2800" b="1" dirty="0" err="1"/>
              <a:t>gradle-git</a:t>
            </a:r>
            <a:endParaRPr lang="de-DE" sz="2800" b="1" dirty="0"/>
          </a:p>
          <a:p>
            <a:pPr marL="800100" lvl="1" indent="-342900">
              <a:defRPr/>
            </a:pPr>
            <a:r>
              <a:rPr lang="de-DE" dirty="0"/>
              <a:t>Basiert auf </a:t>
            </a:r>
            <a:r>
              <a:rPr lang="de-DE" dirty="0" err="1"/>
              <a:t>ajoberstar</a:t>
            </a:r>
            <a:r>
              <a:rPr lang="de-DE" dirty="0"/>
              <a:t>/</a:t>
            </a:r>
            <a:r>
              <a:rPr lang="de-DE" dirty="0" err="1"/>
              <a:t>grgit</a:t>
            </a:r>
            <a:r>
              <a:rPr lang="de-DE" dirty="0"/>
              <a:t> / </a:t>
            </a:r>
            <a:r>
              <a:rPr lang="de-DE" dirty="0" err="1"/>
              <a:t>Jgit</a:t>
            </a:r>
            <a:endParaRPr lang="de-DE" dirty="0"/>
          </a:p>
          <a:p>
            <a:pPr marL="800100" lvl="1" indent="-342900">
              <a:defRPr/>
            </a:pPr>
            <a:r>
              <a:rPr lang="de-DE" dirty="0"/>
              <a:t>Release-Task zum </a:t>
            </a:r>
            <a:r>
              <a:rPr lang="de-DE" dirty="0" err="1"/>
              <a:t>Taggen</a:t>
            </a:r>
            <a:r>
              <a:rPr lang="de-DE" dirty="0"/>
              <a:t> von Releases</a:t>
            </a:r>
          </a:p>
          <a:p>
            <a:pPr marL="800100" lvl="1" indent="-342900">
              <a:defRPr/>
            </a:pPr>
            <a:r>
              <a:rPr lang="de-DE" dirty="0"/>
              <a:t>Versionen werden aus vorhanden Tags und Kommando-Parameter ermittelt (Semantische Versionen)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GRADLE UND GIT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335228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lvl="0">
              <a:defRPr/>
            </a:pPr>
            <a:r>
              <a:rPr lang="de-DE" sz="2800" dirty="0"/>
              <a:t>Überprüft </a:t>
            </a:r>
            <a:r>
              <a:rPr lang="de-DE" sz="2800" dirty="0" smtClean="0"/>
              <a:t>ob:</a:t>
            </a:r>
            <a:endParaRPr lang="de-DE" sz="2800" dirty="0"/>
          </a:p>
          <a:p>
            <a:pPr marL="800100" lvl="1" indent="-342900">
              <a:defRPr/>
            </a:pPr>
            <a:r>
              <a:rPr lang="de-DE" dirty="0"/>
              <a:t>das </a:t>
            </a:r>
            <a:r>
              <a:rPr lang="de-DE" dirty="0" err="1"/>
              <a:t>Repo</a:t>
            </a:r>
            <a:r>
              <a:rPr lang="de-DE" dirty="0"/>
              <a:t> auf dem richtigen </a:t>
            </a:r>
            <a:r>
              <a:rPr lang="de-DE" dirty="0" err="1"/>
              <a:t>Branch</a:t>
            </a:r>
            <a:r>
              <a:rPr lang="de-DE" dirty="0"/>
              <a:t> ist</a:t>
            </a:r>
          </a:p>
          <a:p>
            <a:pPr marL="800100" lvl="1" indent="-342900">
              <a:defRPr/>
            </a:pPr>
            <a:r>
              <a:rPr lang="de-DE" dirty="0"/>
              <a:t>keine </a:t>
            </a:r>
            <a:r>
              <a:rPr lang="de-DE" dirty="0" err="1"/>
              <a:t>unversionierten</a:t>
            </a:r>
            <a:r>
              <a:rPr lang="de-DE" dirty="0"/>
              <a:t> Dateien vorhanden sind</a:t>
            </a:r>
          </a:p>
          <a:p>
            <a:pPr marL="800100" lvl="1" indent="-342900">
              <a:defRPr/>
            </a:pPr>
            <a:r>
              <a:rPr lang="de-DE" dirty="0"/>
              <a:t>es keine weiteren Änderungen auf dem Remote-Tracking-</a:t>
            </a:r>
            <a:r>
              <a:rPr lang="de-DE" dirty="0" err="1"/>
              <a:t>Branch</a:t>
            </a:r>
            <a:r>
              <a:rPr lang="de-DE" dirty="0"/>
              <a:t> gibt</a:t>
            </a:r>
          </a:p>
          <a:p>
            <a:pPr marL="800100" lvl="1" indent="-342900">
              <a:defRPr/>
            </a:pPr>
            <a:r>
              <a:rPr lang="de-DE" dirty="0"/>
              <a:t>alle lokalen </a:t>
            </a:r>
            <a:r>
              <a:rPr lang="de-DE" dirty="0" err="1"/>
              <a:t>Commits</a:t>
            </a:r>
            <a:r>
              <a:rPr lang="de-DE" dirty="0"/>
              <a:t> „</a:t>
            </a:r>
            <a:r>
              <a:rPr lang="de-DE" dirty="0" err="1"/>
              <a:t>ge-pushed</a:t>
            </a:r>
            <a:r>
              <a:rPr lang="de-DE" dirty="0"/>
              <a:t>“ wurden</a:t>
            </a:r>
          </a:p>
          <a:p>
            <a:pPr marL="800100" lvl="1" indent="-342900">
              <a:defRPr/>
            </a:pPr>
            <a:r>
              <a:rPr lang="de-DE" dirty="0"/>
              <a:t>keine SNAPSHOT-Abhängigkeiten vorhanden sind</a:t>
            </a:r>
          </a:p>
          <a:p>
            <a:pPr>
              <a:defRPr/>
            </a:pPr>
            <a:r>
              <a:rPr lang="de-DE" sz="2800" dirty="0"/>
              <a:t>Erzeugt ein neues Commit mit einer „nicht“-Snapshot-Version</a:t>
            </a:r>
          </a:p>
          <a:p>
            <a:pPr>
              <a:defRPr/>
            </a:pPr>
            <a:r>
              <a:rPr lang="de-DE" sz="2800" dirty="0"/>
              <a:t>Erzeugt ein Release-Tag</a:t>
            </a:r>
          </a:p>
          <a:p>
            <a:pPr>
              <a:defRPr/>
            </a:pPr>
            <a:r>
              <a:rPr lang="de-DE" sz="2800" dirty="0"/>
              <a:t>Erzeugt ein neues Commit mit der nächsten (Snapshot-) Version</a:t>
            </a:r>
          </a:p>
          <a:p>
            <a:pPr>
              <a:defRPr/>
            </a:pPr>
            <a:r>
              <a:rPr lang="de-DE" sz="2800" dirty="0"/>
              <a:t>Kann durch eigene Tasks angepasst werden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TOWNSFOLK / GRADLE-RELEASE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29547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/>
            </a:pPr>
            <a:r>
              <a:rPr lang="de-DE" sz="2400" dirty="0"/>
              <a:t>Erzeugt Versions-Label die sich an „</a:t>
            </a:r>
            <a:r>
              <a:rPr lang="de-DE" sz="2400" dirty="0" err="1"/>
              <a:t>Semantic</a:t>
            </a:r>
            <a:r>
              <a:rPr lang="de-DE" sz="2400" dirty="0"/>
              <a:t> </a:t>
            </a:r>
            <a:r>
              <a:rPr lang="de-DE" sz="2400" dirty="0" err="1"/>
              <a:t>Versioning</a:t>
            </a:r>
            <a:r>
              <a:rPr lang="de-DE" sz="2400" dirty="0"/>
              <a:t>“ halten</a:t>
            </a:r>
          </a:p>
          <a:p>
            <a:pPr lvl="0">
              <a:defRPr/>
            </a:pPr>
            <a:r>
              <a:rPr lang="de-DE" sz="2400" dirty="0"/>
              <a:t>Versionen werden anhand </a:t>
            </a:r>
          </a:p>
          <a:p>
            <a:pPr marL="800100" lvl="1" indent="-342900">
              <a:defRPr/>
            </a:pPr>
            <a:r>
              <a:rPr lang="de-DE" sz="2400" dirty="0"/>
              <a:t>der </a:t>
            </a:r>
            <a:r>
              <a:rPr lang="de-DE" sz="2400" b="1" dirty="0"/>
              <a:t>Vorgängerversion</a:t>
            </a:r>
            <a:r>
              <a:rPr lang="de-DE" sz="2400" dirty="0"/>
              <a:t>, </a:t>
            </a:r>
          </a:p>
          <a:p>
            <a:pPr marL="800100" lvl="1" indent="-342900">
              <a:defRPr/>
            </a:pPr>
            <a:r>
              <a:rPr lang="de-DE" sz="2400" dirty="0"/>
              <a:t>des </a:t>
            </a:r>
            <a:r>
              <a:rPr lang="de-DE" sz="2400" b="1" dirty="0"/>
              <a:t>Scopes </a:t>
            </a:r>
            <a:r>
              <a:rPr lang="de-DE" sz="2400" dirty="0"/>
              <a:t>(Major, Minor Patch) und </a:t>
            </a:r>
          </a:p>
          <a:p>
            <a:pPr marL="800100" lvl="1" indent="-342900">
              <a:defRPr/>
            </a:pPr>
            <a:r>
              <a:rPr lang="de-DE" sz="2400" dirty="0"/>
              <a:t>definierten </a:t>
            </a:r>
            <a:r>
              <a:rPr lang="de-DE" sz="2400" b="1" dirty="0"/>
              <a:t>Stages </a:t>
            </a:r>
            <a:r>
              <a:rPr lang="de-DE" sz="2400" dirty="0"/>
              <a:t>(</a:t>
            </a:r>
            <a:r>
              <a:rPr lang="de-DE" sz="2400" dirty="0" err="1"/>
              <a:t>dev</a:t>
            </a:r>
            <a:r>
              <a:rPr lang="de-DE" sz="2400" dirty="0"/>
              <a:t>, </a:t>
            </a:r>
            <a:r>
              <a:rPr lang="de-DE" sz="2400" dirty="0" err="1"/>
              <a:t>rc</a:t>
            </a:r>
            <a:r>
              <a:rPr lang="de-DE" sz="2400" dirty="0"/>
              <a:t>, </a:t>
            </a:r>
            <a:r>
              <a:rPr lang="de-DE" sz="2400" dirty="0" err="1"/>
              <a:t>milestone</a:t>
            </a:r>
            <a:r>
              <a:rPr lang="de-DE" sz="2400" dirty="0"/>
              <a:t>, </a:t>
            </a:r>
            <a:r>
              <a:rPr lang="de-DE" sz="2400" b="1" dirty="0"/>
              <a:t>final</a:t>
            </a:r>
            <a:r>
              <a:rPr lang="de-DE" sz="2400" dirty="0"/>
              <a:t>) ermittelt</a:t>
            </a:r>
          </a:p>
          <a:p>
            <a:pPr marL="800100" lvl="1" indent="-342900">
              <a:defRPr/>
            </a:pPr>
            <a:endParaRPr lang="de-DE" sz="2400" dirty="0"/>
          </a:p>
          <a:p>
            <a:pPr>
              <a:defRPr/>
            </a:pPr>
            <a:r>
              <a:rPr lang="de-DE" sz="2400" dirty="0" err="1"/>
              <a:t>gradle</a:t>
            </a:r>
            <a:r>
              <a:rPr lang="de-DE" sz="2400" dirty="0"/>
              <a:t> </a:t>
            </a:r>
            <a:r>
              <a:rPr lang="de-DE" sz="2400" dirty="0" err="1"/>
              <a:t>release</a:t>
            </a:r>
            <a:r>
              <a:rPr lang="de-DE" sz="2400" dirty="0"/>
              <a:t> -</a:t>
            </a:r>
            <a:r>
              <a:rPr lang="de-DE" sz="2400" dirty="0" err="1"/>
              <a:t>Prelease.scope</a:t>
            </a:r>
            <a:r>
              <a:rPr lang="de-DE" sz="2400" dirty="0"/>
              <a:t>=</a:t>
            </a:r>
            <a:r>
              <a:rPr lang="de-DE" sz="2400" dirty="0" err="1"/>
              <a:t>major</a:t>
            </a:r>
            <a:r>
              <a:rPr lang="de-DE" sz="2400" dirty="0"/>
              <a:t> -</a:t>
            </a:r>
            <a:r>
              <a:rPr lang="de-DE" sz="2400" dirty="0" err="1"/>
              <a:t>Prelease.stage</a:t>
            </a:r>
            <a:r>
              <a:rPr lang="de-DE" sz="2400" dirty="0"/>
              <a:t>=final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AJOBERSTAR / GRADLE-GIT</a:t>
            </a:r>
          </a:p>
        </p:txBody>
      </p:sp>
    </p:spTree>
    <p:extLst>
      <p:ext uri="{BB962C8B-B14F-4D97-AF65-F5344CB8AC3E}">
        <p14:creationId xmlns:p14="http://schemas.microsoft.com/office/powerpoint/2010/main" val="41063800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BUILD-WERKZEUGE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5</a:t>
            </a:r>
            <a:endParaRPr lang="de-DE" dirty="0"/>
          </a:p>
        </p:txBody>
      </p:sp>
      <p:sp>
        <p:nvSpPr>
          <p:cNvPr id="5" name="Rechteck 4"/>
          <p:cNvSpPr/>
          <p:nvPr/>
        </p:nvSpPr>
        <p:spPr>
          <a:xfrm>
            <a:off x="1352550" y="3573016"/>
            <a:ext cx="6267608" cy="410682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1474229" y="3140968"/>
            <a:ext cx="6407150" cy="1308265"/>
          </a:xfrm>
        </p:spPr>
        <p:txBody>
          <a:bodyPr>
            <a:normAutofit/>
          </a:bodyPr>
          <a:lstStyle/>
          <a:p>
            <a:r>
              <a:rPr lang="de-DE" dirty="0" err="1" smtClean="0"/>
              <a:t>Gradle</a:t>
            </a:r>
            <a:endParaRPr lang="de-DE" dirty="0" smtClean="0"/>
          </a:p>
          <a:p>
            <a:r>
              <a:rPr lang="de-DE" dirty="0" err="1" smtClean="0"/>
              <a:t>Maven</a:t>
            </a:r>
            <a:r>
              <a:rPr lang="de-DE" dirty="0" smtClean="0"/>
              <a:t> – Release </a:t>
            </a:r>
            <a:r>
              <a:rPr lang="de-DE" dirty="0" err="1" smtClean="0"/>
              <a:t>Plug-in</a:t>
            </a:r>
            <a:endParaRPr lang="de-DE" dirty="0" smtClean="0"/>
          </a:p>
          <a:p>
            <a:r>
              <a:rPr lang="de-DE" dirty="0" err="1" smtClean="0"/>
              <a:t>Maven</a:t>
            </a:r>
            <a:r>
              <a:rPr lang="de-DE" dirty="0" smtClean="0"/>
              <a:t> – </a:t>
            </a:r>
            <a:r>
              <a:rPr lang="de-DE" dirty="0" err="1" smtClean="0"/>
              <a:t>JGit</a:t>
            </a:r>
            <a:r>
              <a:rPr lang="de-DE" dirty="0" smtClean="0"/>
              <a:t> Flow </a:t>
            </a:r>
            <a:r>
              <a:rPr lang="de-DE" dirty="0" err="1" smtClean="0"/>
              <a:t>Plug-in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46048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0847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b="1" dirty="0">
                <a:solidFill>
                  <a:srgbClr val="438ECC"/>
                </a:solidFill>
              </a:rPr>
              <a:t>http://</a:t>
            </a:r>
            <a:r>
              <a:rPr lang="de-DE" sz="2400" b="1" dirty="0" err="1">
                <a:solidFill>
                  <a:srgbClr val="438ECC"/>
                </a:solidFill>
              </a:rPr>
              <a:t>maven.apache.org</a:t>
            </a:r>
            <a:r>
              <a:rPr lang="de-DE" sz="2400" b="1" dirty="0">
                <a:solidFill>
                  <a:srgbClr val="438ECC"/>
                </a:solidFill>
              </a:rPr>
              <a:t>/</a:t>
            </a:r>
            <a:r>
              <a:rPr lang="de-DE" sz="2400" b="1" dirty="0" err="1">
                <a:solidFill>
                  <a:srgbClr val="438ECC"/>
                </a:solidFill>
              </a:rPr>
              <a:t>maven</a:t>
            </a:r>
            <a:r>
              <a:rPr lang="de-DE" sz="2400" b="1" dirty="0">
                <a:solidFill>
                  <a:srgbClr val="438ECC"/>
                </a:solidFill>
              </a:rPr>
              <a:t>-release/</a:t>
            </a:r>
            <a:r>
              <a:rPr lang="de-DE" sz="2400" b="1" dirty="0" err="1">
                <a:solidFill>
                  <a:srgbClr val="438ECC"/>
                </a:solidFill>
              </a:rPr>
              <a:t>maven</a:t>
            </a:r>
            <a:r>
              <a:rPr lang="de-DE" sz="2400" b="1" dirty="0">
                <a:solidFill>
                  <a:srgbClr val="438ECC"/>
                </a:solidFill>
              </a:rPr>
              <a:t>-release-</a:t>
            </a:r>
            <a:r>
              <a:rPr lang="de-DE" sz="2400" b="1" dirty="0" err="1">
                <a:solidFill>
                  <a:srgbClr val="438ECC"/>
                </a:solidFill>
              </a:rPr>
              <a:t>plugin</a:t>
            </a:r>
            <a:r>
              <a:rPr lang="de-DE" sz="2400" b="1" dirty="0" smtClean="0">
                <a:solidFill>
                  <a:srgbClr val="438ECC"/>
                </a:solidFill>
              </a:rPr>
              <a:t>/</a:t>
            </a:r>
          </a:p>
          <a:p>
            <a:pPr marL="0" indent="0">
              <a:buNone/>
            </a:pPr>
            <a:endParaRPr lang="de-DE" sz="2000" dirty="0" smtClean="0"/>
          </a:p>
          <a:p>
            <a:pPr marL="0" indent="0">
              <a:buNone/>
            </a:pPr>
            <a:r>
              <a:rPr lang="de-DE" sz="2800" b="1" dirty="0" smtClean="0"/>
              <a:t>Ziel: Automatisierung vieler (</a:t>
            </a:r>
            <a:r>
              <a:rPr lang="de-DE" sz="2800" b="1" dirty="0" err="1" smtClean="0"/>
              <a:t>Maven</a:t>
            </a:r>
            <a:r>
              <a:rPr lang="de-DE" sz="2800" b="1" dirty="0" smtClean="0"/>
              <a:t>-)Aufgaben</a:t>
            </a:r>
          </a:p>
          <a:p>
            <a:r>
              <a:rPr lang="de-DE" sz="2400" dirty="0" smtClean="0"/>
              <a:t>Aktualisiert die POMs</a:t>
            </a:r>
          </a:p>
          <a:p>
            <a:r>
              <a:rPr lang="de-DE" sz="2400" dirty="0" smtClean="0"/>
              <a:t>Erzeugt Tags</a:t>
            </a:r>
          </a:p>
          <a:p>
            <a:r>
              <a:rPr lang="de-DE" sz="2400" dirty="0" smtClean="0"/>
              <a:t>Führt </a:t>
            </a:r>
            <a:r>
              <a:rPr lang="de-DE" sz="2400" dirty="0" err="1" smtClean="0"/>
              <a:t>Build</a:t>
            </a:r>
            <a:r>
              <a:rPr lang="de-DE" sz="2400" dirty="0" smtClean="0"/>
              <a:t> und Tests aus</a:t>
            </a:r>
          </a:p>
          <a:p>
            <a:r>
              <a:rPr lang="de-DE" sz="2400" dirty="0" smtClean="0"/>
              <a:t>Installiert die </a:t>
            </a:r>
            <a:r>
              <a:rPr lang="de-DE" sz="2400" dirty="0" err="1" smtClean="0"/>
              <a:t>Maven</a:t>
            </a:r>
            <a:r>
              <a:rPr lang="de-DE" sz="2400" dirty="0" smtClean="0"/>
              <a:t>-Artefakte im </a:t>
            </a:r>
            <a:r>
              <a:rPr lang="de-DE" sz="2400" dirty="0" err="1" smtClean="0"/>
              <a:t>Maven</a:t>
            </a:r>
            <a:r>
              <a:rPr lang="de-DE" sz="2400" dirty="0" smtClean="0"/>
              <a:t>-Repository</a:t>
            </a:r>
          </a:p>
          <a:p>
            <a:endParaRPr lang="de-DE" sz="2400" dirty="0"/>
          </a:p>
          <a:p>
            <a:r>
              <a:rPr lang="de-DE" sz="2400" dirty="0" smtClean="0"/>
              <a:t>Nicht </a:t>
            </a:r>
            <a:r>
              <a:rPr lang="de-DE" sz="2400" dirty="0" err="1" smtClean="0"/>
              <a:t>Git</a:t>
            </a:r>
            <a:r>
              <a:rPr lang="de-DE" sz="2400" dirty="0" smtClean="0"/>
              <a:t>-spezifisch</a:t>
            </a:r>
          </a:p>
          <a:p>
            <a:r>
              <a:rPr lang="de-DE" sz="2400" dirty="0" smtClean="0"/>
              <a:t>Kein Release-Prozess im Sinne von </a:t>
            </a:r>
            <a:r>
              <a:rPr lang="de-DE" sz="2400" dirty="0" err="1" smtClean="0"/>
              <a:t>Git</a:t>
            </a:r>
            <a:r>
              <a:rPr lang="de-DE" sz="2400" dirty="0" smtClean="0"/>
              <a:t>-Flow</a:t>
            </a:r>
          </a:p>
          <a:p>
            <a:endParaRPr lang="de-DE" sz="2000" dirty="0" smtClean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MAVEN RELEASE</a:t>
            </a:r>
            <a:r>
              <a:rPr lang="de-DE" dirty="0"/>
              <a:t> </a:t>
            </a:r>
            <a:r>
              <a:rPr lang="de-DE" dirty="0" smtClean="0"/>
              <a:t>PLUGIN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281902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1800" b="1" dirty="0" smtClean="0">
                <a:latin typeface="Calibri"/>
                <a:cs typeface="Calibri"/>
              </a:rPr>
              <a:t>Konfiguration der </a:t>
            </a:r>
            <a:r>
              <a:rPr lang="de-DE" sz="1800" b="1" dirty="0" err="1" smtClean="0">
                <a:latin typeface="Calibri"/>
                <a:cs typeface="Calibri"/>
              </a:rPr>
              <a:t>Git</a:t>
            </a:r>
            <a:r>
              <a:rPr lang="de-DE" sz="1800" b="1" dirty="0" smtClean="0">
                <a:latin typeface="Calibri"/>
                <a:cs typeface="Calibri"/>
              </a:rPr>
              <a:t>- und </a:t>
            </a:r>
            <a:r>
              <a:rPr lang="de-DE" sz="1800" b="1" dirty="0" err="1" smtClean="0">
                <a:latin typeface="Calibri"/>
                <a:cs typeface="Calibri"/>
              </a:rPr>
              <a:t>Maven-Repositories</a:t>
            </a:r>
            <a:endParaRPr lang="de-DE" sz="1800" b="1" dirty="0" smtClean="0">
              <a:latin typeface="Calibri"/>
              <a:cs typeface="Calibri"/>
            </a:endParaRPr>
          </a:p>
          <a:p>
            <a:r>
              <a:rPr lang="de-DE" sz="1800" dirty="0" err="1" smtClean="0">
                <a:latin typeface="Calibri"/>
                <a:cs typeface="Calibri"/>
              </a:rPr>
              <a:t>Git</a:t>
            </a:r>
            <a:r>
              <a:rPr lang="de-DE" sz="1800" dirty="0" smtClean="0">
                <a:latin typeface="Calibri"/>
                <a:cs typeface="Calibri"/>
              </a:rPr>
              <a:t>-Repository kann vom „</a:t>
            </a:r>
            <a:r>
              <a:rPr lang="de-DE" sz="1800" dirty="0" err="1" smtClean="0">
                <a:latin typeface="Calibri"/>
                <a:cs typeface="Calibri"/>
              </a:rPr>
              <a:t>origin</a:t>
            </a:r>
            <a:r>
              <a:rPr lang="de-DE" sz="1800" dirty="0" smtClean="0">
                <a:latin typeface="Calibri"/>
                <a:cs typeface="Calibri"/>
              </a:rPr>
              <a:t>“ abweichen</a:t>
            </a:r>
          </a:p>
          <a:p>
            <a:r>
              <a:rPr lang="de-DE" sz="1800" dirty="0" smtClean="0">
                <a:latin typeface="Calibri"/>
                <a:cs typeface="Calibri"/>
              </a:rPr>
              <a:t>In das </a:t>
            </a:r>
            <a:r>
              <a:rPr lang="de-DE" sz="1800" dirty="0" err="1" smtClean="0">
                <a:latin typeface="Calibri"/>
                <a:cs typeface="Calibri"/>
              </a:rPr>
              <a:t>Maven</a:t>
            </a:r>
            <a:r>
              <a:rPr lang="de-DE" sz="1800" dirty="0" smtClean="0">
                <a:latin typeface="Calibri"/>
                <a:cs typeface="Calibri"/>
              </a:rPr>
              <a:t>-Repository werden die fertigen Artefakte installiert</a:t>
            </a:r>
          </a:p>
          <a:p>
            <a:pPr marL="0" indent="0">
              <a:buNone/>
            </a:pPr>
            <a:endParaRPr lang="de-DE" sz="14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&lt;</a:t>
            </a:r>
            <a:r>
              <a:rPr lang="de-DE" sz="1400" b="1" dirty="0" err="1">
                <a:latin typeface="Courier New"/>
                <a:cs typeface="Courier New"/>
              </a:rPr>
              <a:t>project</a:t>
            </a:r>
            <a:r>
              <a:rPr lang="de-DE" sz="1400" b="1" dirty="0">
                <a:latin typeface="Courier New"/>
                <a:cs typeface="Courier New"/>
              </a:rPr>
              <a:t> ...&gt;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scm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developerConnection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 err="1" smtClean="0">
                <a:latin typeface="Courier New"/>
                <a:cs typeface="Courier New"/>
              </a:rPr>
              <a:t>scm:git:</a:t>
            </a: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GIT_REPO_URL</a:t>
            </a:r>
            <a:r>
              <a:rPr lang="de-DE" sz="1400" b="1" dirty="0" smtClean="0">
                <a:latin typeface="Courier New"/>
                <a:cs typeface="Courier New"/>
              </a:rPr>
              <a:t>&lt;</a:t>
            </a:r>
            <a:r>
              <a:rPr lang="de-DE" sz="1400" b="1" dirty="0"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developerConnection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scm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distributionManagement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id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 err="1">
                <a:latin typeface="Courier New"/>
                <a:cs typeface="Courier New"/>
              </a:rPr>
              <a:t>maven-repository</a:t>
            </a: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id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url</a:t>
            </a:r>
            <a:r>
              <a:rPr lang="de-DE" sz="1400" b="1" dirty="0" smtClean="0">
                <a:latin typeface="Courier New"/>
                <a:cs typeface="Courier New"/>
              </a:rPr>
              <a:t>&gt;</a:t>
            </a: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http://</a:t>
            </a: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mycompany.com</a:t>
            </a: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my</a:t>
            </a: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maven</a:t>
            </a: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centralrepo</a:t>
            </a:r>
            <a:r>
              <a:rPr lang="de-DE" sz="1400" b="1" dirty="0" smtClean="0">
                <a:latin typeface="Courier New"/>
                <a:cs typeface="Courier New"/>
              </a:rPr>
              <a:t>&lt;</a:t>
            </a:r>
            <a:r>
              <a:rPr lang="de-DE" sz="1400" b="1" dirty="0"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url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distributionManagement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&lt;/</a:t>
            </a:r>
            <a:r>
              <a:rPr lang="de-DE" sz="1400" b="1" dirty="0" err="1" smtClean="0">
                <a:latin typeface="Courier New"/>
                <a:cs typeface="Courier New"/>
              </a:rPr>
              <a:t>project</a:t>
            </a:r>
            <a:r>
              <a:rPr lang="de-DE" sz="1400" b="1" dirty="0" smtClean="0">
                <a:latin typeface="Courier New"/>
                <a:cs typeface="Courier New"/>
              </a:rPr>
              <a:t>&gt;</a:t>
            </a:r>
            <a:endParaRPr lang="de-DE" sz="1400" b="1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dirty="0">
                <a:latin typeface="Courier New"/>
                <a:cs typeface="Courier New"/>
              </a:rPr>
              <a:t>	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MAVEN-RELEASE-PLUGIN – KONFIGURATION 1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611395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1800" b="1" dirty="0" smtClean="0">
                <a:latin typeface="Calibri"/>
                <a:cs typeface="Calibri"/>
              </a:rPr>
              <a:t>Einbinden des </a:t>
            </a:r>
            <a:r>
              <a:rPr lang="de-DE" sz="1800" b="1" dirty="0" err="1" smtClean="0">
                <a:latin typeface="Calibri"/>
                <a:cs typeface="Calibri"/>
              </a:rPr>
              <a:t>Plug-ins</a:t>
            </a:r>
            <a:endParaRPr lang="de-DE" sz="1800" b="1" dirty="0" smtClean="0">
              <a:latin typeface="Calibri"/>
              <a:cs typeface="Calibri"/>
            </a:endParaRPr>
          </a:p>
          <a:p>
            <a:r>
              <a:rPr lang="de-DE" sz="1800" dirty="0" smtClean="0">
                <a:latin typeface="Calibri"/>
                <a:cs typeface="Calibri"/>
              </a:rPr>
              <a:t>Versionsnummer erforderlich</a:t>
            </a:r>
          </a:p>
          <a:p>
            <a:r>
              <a:rPr lang="de-DE" sz="1800" dirty="0" smtClean="0">
                <a:latin typeface="Calibri"/>
                <a:cs typeface="Calibri"/>
              </a:rPr>
              <a:t>Optional: Format des Tags</a:t>
            </a:r>
          </a:p>
          <a:p>
            <a:pPr marL="0" indent="0">
              <a:buNone/>
            </a:pPr>
            <a:endParaRPr lang="de-DE" sz="14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&lt;</a:t>
            </a:r>
            <a:r>
              <a:rPr lang="de-DE" sz="1400" b="1" dirty="0" err="1">
                <a:latin typeface="Courier New"/>
                <a:cs typeface="Courier New"/>
              </a:rPr>
              <a:t>project</a:t>
            </a:r>
            <a:r>
              <a:rPr lang="de-DE" sz="1400" b="1" dirty="0">
                <a:latin typeface="Courier New"/>
                <a:cs typeface="Courier New"/>
              </a:rPr>
              <a:t> ...&gt;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smtClean="0">
                <a:latin typeface="Courier New"/>
                <a:cs typeface="Courier New"/>
              </a:rPr>
              <a:t>...</a:t>
            </a:r>
            <a:endParaRPr lang="de-DE" sz="14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build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plugins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plugin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groupId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org.apache.maven.plugins</a:t>
            </a: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groupId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artifactId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maven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-release-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plugin</a:t>
            </a:r>
            <a:r>
              <a:rPr lang="de-DE" sz="1400" b="1" dirty="0">
                <a:latin typeface="Courier New"/>
                <a:cs typeface="Courier New"/>
              </a:rPr>
              <a:t>&lt;</a:t>
            </a:r>
            <a:r>
              <a:rPr lang="de-DE" sz="1400" b="1" dirty="0" smtClean="0">
                <a:latin typeface="Courier New"/>
                <a:cs typeface="Courier New"/>
              </a:rPr>
              <a:t>/</a:t>
            </a: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artifactId</a:t>
            </a:r>
            <a:r>
              <a:rPr lang="de-DE" sz="1400" b="1" dirty="0" smtClean="0">
                <a:latin typeface="Courier New"/>
                <a:cs typeface="Courier New"/>
              </a:rPr>
              <a:t>&gt;</a:t>
            </a:r>
            <a:endParaRPr lang="de-DE" sz="14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version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2.5</a:t>
            </a: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version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configuration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tagNameFormat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v@{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project.version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}</a:t>
            </a: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tagNameFormat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	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configuration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plugin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plugins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build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latin typeface="Courier New"/>
                <a:cs typeface="Courier New"/>
              </a:rPr>
              <a:t>project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MAVEN-RELEASE-PLUGIN – KONFIGURATION 2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056252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mvn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[--batch-mode]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release:prepare</a:t>
            </a:r>
            <a:endParaRPr lang="de-DE" dirty="0"/>
          </a:p>
          <a:p>
            <a:r>
              <a:rPr lang="de-DE" sz="2600" dirty="0" smtClean="0"/>
              <a:t>Aktualisiert und </a:t>
            </a:r>
            <a:r>
              <a:rPr lang="de-DE" sz="2600" dirty="0" err="1"/>
              <a:t>c</a:t>
            </a:r>
            <a:r>
              <a:rPr lang="de-DE" sz="2600" dirty="0" err="1" smtClean="0"/>
              <a:t>ommittet</a:t>
            </a:r>
            <a:r>
              <a:rPr lang="de-DE" sz="2600" dirty="0" smtClean="0"/>
              <a:t> das POM mit Release-Version</a:t>
            </a:r>
          </a:p>
          <a:p>
            <a:r>
              <a:rPr lang="de-DE" sz="2600" dirty="0" smtClean="0"/>
              <a:t>Erzeugt ein Release-Tag im Repository</a:t>
            </a:r>
          </a:p>
          <a:p>
            <a:r>
              <a:rPr lang="de-DE" sz="2600" dirty="0" smtClean="0"/>
              <a:t>Aktualisiert das POM mit nächster SNAPSHOT-Version</a:t>
            </a:r>
          </a:p>
          <a:p>
            <a:endParaRPr lang="de-DE" sz="2600" dirty="0"/>
          </a:p>
          <a:p>
            <a:r>
              <a:rPr lang="de-DE" sz="2600" dirty="0" smtClean="0"/>
              <a:t>Alle Änderungen werden ins konfigurierte Repository gepusht</a:t>
            </a:r>
          </a:p>
          <a:p>
            <a:r>
              <a:rPr lang="de-DE" sz="2600" dirty="0" smtClean="0"/>
              <a:t>Hinterlässt temporäre Dateien für Schritt 2</a:t>
            </a:r>
          </a:p>
          <a:p>
            <a:pPr lvl="1"/>
            <a:endParaRPr lang="de-DE" dirty="0" smtClean="0"/>
          </a:p>
          <a:p>
            <a:endParaRPr lang="de-DE" dirty="0" smtClean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MAVEN-RELEASE-PLUGIN – SCHRITT 1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922937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700" b="1" dirty="0" err="1">
                <a:solidFill>
                  <a:srgbClr val="009587"/>
                </a:solidFill>
                <a:latin typeface="Courier New"/>
                <a:cs typeface="Courier New"/>
              </a:rPr>
              <a:t>mvn</a:t>
            </a:r>
            <a:r>
              <a:rPr lang="de-DE" sz="27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7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release:perform</a:t>
            </a:r>
            <a:endParaRPr lang="de-DE" sz="2700" dirty="0"/>
          </a:p>
          <a:p>
            <a:r>
              <a:rPr lang="de-DE" sz="2700" dirty="0" smtClean="0"/>
              <a:t>Klont das Repository in </a:t>
            </a:r>
            <a:r>
              <a:rPr lang="de-DE" sz="2700" dirty="0" err="1" smtClean="0"/>
              <a:t>temp</a:t>
            </a:r>
            <a:r>
              <a:rPr lang="de-DE" sz="2700" dirty="0" smtClean="0"/>
              <a:t>-Verzeichnis</a:t>
            </a:r>
          </a:p>
          <a:p>
            <a:r>
              <a:rPr lang="de-DE" sz="2700" dirty="0" smtClean="0"/>
              <a:t>Ruft darin 2. </a:t>
            </a:r>
            <a:r>
              <a:rPr lang="de-DE" sz="2700" dirty="0" err="1" smtClean="0"/>
              <a:t>Maven</a:t>
            </a:r>
            <a:r>
              <a:rPr lang="de-DE" sz="2700" dirty="0" smtClean="0"/>
              <a:t> auf</a:t>
            </a:r>
          </a:p>
          <a:p>
            <a:r>
              <a:rPr lang="de-DE" sz="2700" dirty="0" smtClean="0"/>
              <a:t>Führt erneut </a:t>
            </a:r>
            <a:r>
              <a:rPr lang="de-DE" sz="2700" dirty="0" err="1" smtClean="0"/>
              <a:t>Build</a:t>
            </a:r>
            <a:r>
              <a:rPr lang="de-DE" sz="2700" dirty="0" smtClean="0"/>
              <a:t> + Tests aus</a:t>
            </a:r>
          </a:p>
          <a:p>
            <a:r>
              <a:rPr lang="de-DE" sz="2700" dirty="0" smtClean="0"/>
              <a:t>Installiert die Artefakte im zentralen </a:t>
            </a:r>
            <a:r>
              <a:rPr lang="de-DE" sz="2700" dirty="0" err="1" smtClean="0"/>
              <a:t>Maven</a:t>
            </a:r>
            <a:r>
              <a:rPr lang="de-DE" sz="2700" dirty="0" smtClean="0"/>
              <a:t>-Repository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MAVEN-RELEASE-PLUGIN – SCHRITT 2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920417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999620"/>
            <a:ext cx="8512232" cy="5084763"/>
          </a:xfrm>
        </p:spPr>
        <p:txBody>
          <a:bodyPr>
            <a:noAutofit/>
          </a:bodyPr>
          <a:lstStyle/>
          <a:p>
            <a:pPr marL="0" indent="0" algn="ctr">
              <a:buNone/>
              <a:defRPr/>
            </a:pP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init</a:t>
            </a:r>
            <a:endParaRPr lang="de-DE" sz="22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lvl="0" indent="0" algn="ctr">
              <a:buNone/>
              <a:defRPr/>
            </a:pP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Repository anlegen</a:t>
            </a:r>
          </a:p>
          <a:p>
            <a:pPr marL="0" lvl="0" indent="0" algn="ctr">
              <a:buNone/>
              <a:defRPr/>
            </a:pPr>
            <a:endParaRPr lang="de-DE" sz="1200" dirty="0" smtClean="0"/>
          </a:p>
          <a:p>
            <a:pPr marL="0" indent="0" algn="ctr">
              <a:buNone/>
              <a:defRPr/>
            </a:pP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add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file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lvl="0" indent="0" algn="ctr">
              <a:buNone/>
              <a:defRPr/>
            </a:pP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Dateien zum nächsten Commit hinzufügen</a:t>
            </a:r>
          </a:p>
          <a:p>
            <a:pPr marL="0" lvl="0" indent="0" algn="ctr">
              <a:buNone/>
              <a:defRPr/>
            </a:pPr>
            <a:endParaRPr lang="de-DE" sz="1200" dirty="0" smtClean="0"/>
          </a:p>
          <a:p>
            <a:pPr marL="0" indent="0" algn="ctr">
              <a:buNone/>
              <a:defRPr/>
            </a:pP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 –m &lt;</a:t>
            </a: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message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&gt; / </a:t>
            </a: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gui</a:t>
            </a:r>
            <a:endParaRPr lang="de-DE" sz="22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lvl="0" indent="0" algn="ctr">
              <a:buNone/>
              <a:defRPr/>
            </a:pP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Commit durchführen</a:t>
            </a:r>
          </a:p>
          <a:p>
            <a:pPr marL="0" lvl="0" indent="0" algn="ctr">
              <a:buNone/>
              <a:defRPr/>
            </a:pPr>
            <a:endParaRPr lang="de-DE" sz="1200" dirty="0" smtClean="0"/>
          </a:p>
          <a:p>
            <a:pPr marL="0" indent="0" algn="ctr">
              <a:buNone/>
              <a:defRPr/>
            </a:pP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rm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file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lvl="0" indent="0" algn="ctr">
              <a:buNone/>
              <a:defRPr/>
            </a:pP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Dateien im nächsten Commit als gelöscht markieren</a:t>
            </a:r>
          </a:p>
          <a:p>
            <a:pPr marL="0" lvl="0" indent="0" algn="ctr">
              <a:buNone/>
              <a:defRPr/>
            </a:pPr>
            <a:endParaRPr lang="de-DE" sz="1200" dirty="0" smtClean="0"/>
          </a:p>
          <a:p>
            <a:pPr marL="0" indent="0" algn="ctr">
              <a:buNone/>
              <a:defRPr/>
            </a:pP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status</a:t>
            </a:r>
            <a:endParaRPr lang="de-DE" sz="22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lvl="0" indent="0" algn="ctr">
              <a:buNone/>
              <a:defRPr/>
            </a:pP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Aktuellen Zustand des </a:t>
            </a:r>
            <a:r>
              <a:rPr lang="de-DE" sz="1600" dirty="0" err="1" smtClean="0">
                <a:solidFill>
                  <a:schemeClr val="bg1">
                    <a:lumMod val="50000"/>
                  </a:schemeClr>
                </a:solidFill>
              </a:rPr>
              <a:t>Workspaces</a:t>
            </a: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 ansehen</a:t>
            </a:r>
          </a:p>
          <a:p>
            <a:pPr marL="0" lvl="0" indent="0" algn="ctr">
              <a:buNone/>
              <a:defRPr/>
            </a:pPr>
            <a:endParaRPr lang="de-DE" sz="1200" dirty="0" smtClean="0"/>
          </a:p>
          <a:p>
            <a:pPr marL="0" indent="0" algn="ctr">
              <a:buNone/>
              <a:defRPr/>
            </a:pP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 log --</a:t>
            </a: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oneline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 --</a:t>
            </a: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follow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 [-M&lt;x&gt;%]</a:t>
            </a:r>
          </a:p>
          <a:p>
            <a:pPr marL="0" lvl="0" indent="0" algn="ctr">
              <a:buNone/>
              <a:defRPr/>
            </a:pP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Historie inklusive Umbenennungen ansehen</a:t>
            </a:r>
          </a:p>
          <a:p>
            <a:pPr marL="0" lvl="0" indent="0" algn="ctr">
              <a:buNone/>
              <a:defRPr/>
            </a:pPr>
            <a:endParaRPr lang="de-DE" sz="2400" dirty="0" smtClean="0"/>
          </a:p>
          <a:p>
            <a:pPr marL="0" lvl="0" indent="0" algn="ctr">
              <a:buNone/>
              <a:defRPr/>
            </a:pPr>
            <a:endParaRPr lang="de-DE" sz="2400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SCHNELLEINSTIEG</a:t>
            </a:r>
            <a:endParaRPr lang="de-DE" dirty="0"/>
          </a:p>
        </p:txBody>
      </p:sp>
      <p:sp>
        <p:nvSpPr>
          <p:cNvPr id="4" name="Inhaltsplatzhalter 2"/>
          <p:cNvSpPr txBox="1">
            <a:spLocks/>
          </p:cNvSpPr>
          <p:nvPr/>
        </p:nvSpPr>
        <p:spPr>
          <a:xfrm>
            <a:off x="457200" y="1181100"/>
            <a:ext cx="8229600" cy="520528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de-DE" sz="3200" dirty="0" smtClean="0">
              <a:solidFill>
                <a:srgbClr val="77736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42770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7150" indent="0">
              <a:buNone/>
            </a:pPr>
            <a:r>
              <a:rPr lang="de-DE" sz="27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mvn</a:t>
            </a:r>
            <a:r>
              <a:rPr lang="de-DE" sz="27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7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release:rollback</a:t>
            </a:r>
            <a:endParaRPr lang="de-DE" sz="2700" dirty="0" smtClean="0"/>
          </a:p>
          <a:p>
            <a:r>
              <a:rPr lang="de-DE" sz="2700" dirty="0" smtClean="0"/>
              <a:t>Verwirft die in der </a:t>
            </a:r>
            <a:r>
              <a:rPr lang="de-DE" sz="2700" dirty="0" err="1" smtClean="0"/>
              <a:t>Prepare</a:t>
            </a:r>
            <a:r>
              <a:rPr lang="de-DE" sz="2700" dirty="0" smtClean="0"/>
              <a:t>-Phase gemachten Änderungen</a:t>
            </a:r>
          </a:p>
          <a:p>
            <a:r>
              <a:rPr lang="de-DE" sz="2700" dirty="0" smtClean="0"/>
              <a:t>Erzeug ein „Rollback-Commit“</a:t>
            </a:r>
          </a:p>
          <a:p>
            <a:r>
              <a:rPr lang="de-DE" sz="2700" dirty="0" smtClean="0"/>
              <a:t>Änderungen bleiben im Repository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MAVEN-RELEASE-PLUGIN - ANWENDUNG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047148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BUILD-WERKZEUGE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5</a:t>
            </a:r>
            <a:endParaRPr lang="de-DE" dirty="0"/>
          </a:p>
        </p:txBody>
      </p:sp>
      <p:sp>
        <p:nvSpPr>
          <p:cNvPr id="5" name="Rechteck 4"/>
          <p:cNvSpPr/>
          <p:nvPr/>
        </p:nvSpPr>
        <p:spPr>
          <a:xfrm>
            <a:off x="1352550" y="4038551"/>
            <a:ext cx="6267608" cy="410682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1474229" y="3140968"/>
            <a:ext cx="6407150" cy="1308265"/>
          </a:xfrm>
        </p:spPr>
        <p:txBody>
          <a:bodyPr>
            <a:normAutofit/>
          </a:bodyPr>
          <a:lstStyle/>
          <a:p>
            <a:r>
              <a:rPr lang="de-DE" dirty="0" err="1" smtClean="0"/>
              <a:t>Gradle</a:t>
            </a:r>
            <a:endParaRPr lang="de-DE" dirty="0" smtClean="0"/>
          </a:p>
          <a:p>
            <a:r>
              <a:rPr lang="de-DE" dirty="0" err="1" smtClean="0"/>
              <a:t>Maven</a:t>
            </a:r>
            <a:r>
              <a:rPr lang="de-DE" dirty="0" smtClean="0"/>
              <a:t> – Release </a:t>
            </a:r>
            <a:r>
              <a:rPr lang="de-DE" dirty="0" err="1" smtClean="0"/>
              <a:t>Plug-in</a:t>
            </a:r>
            <a:endParaRPr lang="de-DE" dirty="0" smtClean="0"/>
          </a:p>
          <a:p>
            <a:r>
              <a:rPr lang="de-DE" dirty="0" err="1" smtClean="0"/>
              <a:t>Maven</a:t>
            </a:r>
            <a:r>
              <a:rPr lang="de-DE" dirty="0" smtClean="0"/>
              <a:t> – </a:t>
            </a:r>
            <a:r>
              <a:rPr lang="de-DE" dirty="0" err="1" smtClean="0"/>
              <a:t>JGit</a:t>
            </a:r>
            <a:r>
              <a:rPr lang="de-DE" dirty="0" smtClean="0"/>
              <a:t> Flow </a:t>
            </a:r>
            <a:r>
              <a:rPr lang="de-DE" dirty="0" err="1" smtClean="0"/>
              <a:t>Plug-in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68399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08476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DE" sz="2800" b="1" dirty="0">
                <a:solidFill>
                  <a:srgbClr val="438ECC"/>
                </a:solidFill>
              </a:rPr>
              <a:t>https://bitbucket.org/atlassian/jgit-flow/wiki/</a:t>
            </a:r>
            <a:r>
              <a:rPr lang="de-DE" sz="2800" b="1" dirty="0" smtClean="0">
                <a:solidFill>
                  <a:srgbClr val="438ECC"/>
                </a:solidFill>
              </a:rPr>
              <a:t>Home</a:t>
            </a:r>
            <a:endParaRPr lang="de-DE" b="1" dirty="0" smtClean="0">
              <a:solidFill>
                <a:srgbClr val="438ECC"/>
              </a:solidFill>
            </a:endParaRPr>
          </a:p>
          <a:p>
            <a:pPr marL="0" indent="0">
              <a:buNone/>
            </a:pPr>
            <a:endParaRPr lang="de-DE" sz="2800" b="1" dirty="0" smtClean="0"/>
          </a:p>
          <a:p>
            <a:pPr marL="0" indent="0">
              <a:buNone/>
            </a:pPr>
            <a:r>
              <a:rPr lang="de-DE" sz="2800" b="1" dirty="0" smtClean="0"/>
              <a:t>Ziel: </a:t>
            </a:r>
            <a:r>
              <a:rPr lang="de-DE" sz="2800" b="1" dirty="0" err="1" smtClean="0"/>
              <a:t>GitFlow</a:t>
            </a:r>
            <a:r>
              <a:rPr lang="de-DE" sz="2800" b="1" dirty="0" smtClean="0"/>
              <a:t>-Unterstützung für </a:t>
            </a:r>
            <a:r>
              <a:rPr lang="de-DE" sz="2800" b="1" dirty="0" err="1" smtClean="0"/>
              <a:t>Maven</a:t>
            </a:r>
            <a:endParaRPr lang="de-DE" sz="2800" b="1" dirty="0" smtClean="0"/>
          </a:p>
          <a:p>
            <a:r>
              <a:rPr lang="de-DE" sz="2800" dirty="0" smtClean="0"/>
              <a:t>Unterstützung für Entwicklungs- und </a:t>
            </a:r>
            <a:r>
              <a:rPr lang="de-DE" sz="2800" dirty="0" err="1" smtClean="0"/>
              <a:t>Releaseprozess</a:t>
            </a:r>
            <a:endParaRPr lang="de-DE" sz="2800" dirty="0" smtClean="0"/>
          </a:p>
          <a:p>
            <a:pPr lvl="1"/>
            <a:r>
              <a:rPr lang="de-DE" sz="2400" dirty="0" smtClean="0"/>
              <a:t>Feature</a:t>
            </a:r>
          </a:p>
          <a:p>
            <a:pPr lvl="1"/>
            <a:r>
              <a:rPr lang="de-DE" sz="2400" dirty="0" smtClean="0"/>
              <a:t>Release </a:t>
            </a:r>
          </a:p>
          <a:p>
            <a:pPr lvl="1"/>
            <a:r>
              <a:rPr lang="de-DE" sz="2400" dirty="0" smtClean="0"/>
              <a:t>Hotfix</a:t>
            </a:r>
          </a:p>
          <a:p>
            <a:r>
              <a:rPr lang="de-DE" sz="2800" dirty="0" smtClean="0"/>
              <a:t>Mehr als nur POM-Pflege</a:t>
            </a:r>
          </a:p>
          <a:p>
            <a:endParaRPr lang="de-DE" sz="2800" dirty="0" smtClean="0"/>
          </a:p>
          <a:p>
            <a:r>
              <a:rPr lang="de-DE" sz="2800" dirty="0" err="1" smtClean="0"/>
              <a:t>Git</a:t>
            </a:r>
            <a:r>
              <a:rPr lang="de-DE" sz="2800" dirty="0" smtClean="0"/>
              <a:t>-spezifisch</a:t>
            </a:r>
          </a:p>
          <a:p>
            <a:r>
              <a:rPr lang="de-DE" sz="2800" dirty="0" smtClean="0"/>
              <a:t>Gute Unterstützung von Remote-</a:t>
            </a:r>
            <a:r>
              <a:rPr lang="de-DE" sz="2800" dirty="0" err="1" smtClean="0"/>
              <a:t>Repositories</a:t>
            </a:r>
            <a:endParaRPr lang="de-DE" sz="2800" dirty="0" smtClean="0"/>
          </a:p>
          <a:p>
            <a:pPr lvl="1"/>
            <a:endParaRPr lang="de-DE" dirty="0" smtClean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ATLASSIAN JGIT-FLOW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372183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b="1" dirty="0">
                <a:cs typeface="Calibri"/>
              </a:rPr>
              <a:t>Konfiguration </a:t>
            </a:r>
            <a:r>
              <a:rPr lang="de-DE" b="1" dirty="0" smtClean="0">
                <a:cs typeface="Calibri"/>
              </a:rPr>
              <a:t>des </a:t>
            </a:r>
            <a:r>
              <a:rPr lang="de-DE" b="1" dirty="0" err="1" smtClean="0">
                <a:cs typeface="Calibri"/>
              </a:rPr>
              <a:t>Maven</a:t>
            </a:r>
            <a:r>
              <a:rPr lang="de-DE" b="1" dirty="0" err="1">
                <a:cs typeface="Calibri"/>
              </a:rPr>
              <a:t>-Repositories</a:t>
            </a:r>
            <a:endParaRPr lang="de-DE" b="1" dirty="0">
              <a:cs typeface="Calibri"/>
            </a:endParaRPr>
          </a:p>
          <a:p>
            <a:r>
              <a:rPr lang="de-DE" sz="2400" dirty="0" smtClean="0">
                <a:cs typeface="Calibri"/>
              </a:rPr>
              <a:t>Als </a:t>
            </a:r>
            <a:r>
              <a:rPr lang="de-DE" sz="2400" dirty="0" err="1" smtClean="0">
                <a:cs typeface="Calibri"/>
              </a:rPr>
              <a:t>Git</a:t>
            </a:r>
            <a:r>
              <a:rPr lang="de-DE" sz="2400" dirty="0" smtClean="0">
                <a:cs typeface="Calibri"/>
              </a:rPr>
              <a:t>-Repository wird das „</a:t>
            </a:r>
            <a:r>
              <a:rPr lang="de-DE" sz="2400" dirty="0" err="1" smtClean="0">
                <a:cs typeface="Calibri"/>
              </a:rPr>
              <a:t>origin</a:t>
            </a:r>
            <a:r>
              <a:rPr lang="de-DE" sz="2400" dirty="0" smtClean="0">
                <a:cs typeface="Calibri"/>
              </a:rPr>
              <a:t>“ verwendet</a:t>
            </a:r>
          </a:p>
          <a:p>
            <a:r>
              <a:rPr lang="de-DE" sz="2400" dirty="0" smtClean="0">
                <a:cs typeface="Calibri"/>
              </a:rPr>
              <a:t>Für das </a:t>
            </a:r>
            <a:r>
              <a:rPr lang="de-DE" sz="2400" dirty="0" err="1" smtClean="0">
                <a:cs typeface="Calibri"/>
              </a:rPr>
              <a:t>Deployment</a:t>
            </a:r>
            <a:r>
              <a:rPr lang="de-DE" sz="2400" dirty="0" smtClean="0">
                <a:cs typeface="Calibri"/>
              </a:rPr>
              <a:t> muss </a:t>
            </a:r>
            <a:r>
              <a:rPr lang="de-DE" sz="2400" dirty="0" err="1" smtClean="0">
                <a:cs typeface="Calibri"/>
              </a:rPr>
              <a:t>Maven</a:t>
            </a:r>
            <a:r>
              <a:rPr lang="de-DE" sz="2400" dirty="0" smtClean="0">
                <a:cs typeface="Calibri"/>
              </a:rPr>
              <a:t>-Repository konfiguriert werden</a:t>
            </a:r>
          </a:p>
          <a:p>
            <a:endParaRPr lang="de-DE" sz="2400" dirty="0">
              <a:cs typeface="Calibri"/>
            </a:endParaRPr>
          </a:p>
          <a:p>
            <a:pPr marL="0" indent="0">
              <a:buNone/>
            </a:pPr>
            <a:endParaRPr lang="de-DE" sz="2400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24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&lt;</a:t>
            </a:r>
            <a:r>
              <a:rPr lang="de-DE" sz="1400" b="1" dirty="0" err="1">
                <a:latin typeface="Courier New"/>
                <a:cs typeface="Courier New"/>
              </a:rPr>
              <a:t>project</a:t>
            </a:r>
            <a:r>
              <a:rPr lang="de-DE" sz="1400" b="1" dirty="0">
                <a:latin typeface="Courier New"/>
                <a:cs typeface="Courier New"/>
              </a:rPr>
              <a:t> ...</a:t>
            </a:r>
            <a:r>
              <a:rPr lang="de-DE" sz="1400" b="1" dirty="0" smtClean="0">
                <a:latin typeface="Courier New"/>
                <a:cs typeface="Courier New"/>
              </a:rPr>
              <a:t>&gt;</a:t>
            </a:r>
            <a:endParaRPr lang="de-DE" sz="14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distributionManagement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id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 err="1">
                <a:latin typeface="Courier New"/>
                <a:cs typeface="Courier New"/>
              </a:rPr>
              <a:t>maven-repository</a:t>
            </a: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id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url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http://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mycompany.com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my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maven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centralrepo</a:t>
            </a: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url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distributionManagement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latin typeface="Courier New"/>
                <a:cs typeface="Courier New"/>
              </a:rPr>
              <a:t>project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endParaRPr lang="de-DE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ATLASSIAN JGIT-FLOW – KONFIGURATION 1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211634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b="1" dirty="0" smtClean="0">
                <a:cs typeface="Calibri"/>
              </a:rPr>
              <a:t>Einbinden des </a:t>
            </a:r>
            <a:r>
              <a:rPr lang="de-DE" b="1" dirty="0" err="1" smtClean="0">
                <a:cs typeface="Calibri"/>
              </a:rPr>
              <a:t>JGit</a:t>
            </a:r>
            <a:r>
              <a:rPr lang="de-DE" b="1" dirty="0" smtClean="0">
                <a:cs typeface="Calibri"/>
              </a:rPr>
              <a:t>-Flow </a:t>
            </a:r>
            <a:r>
              <a:rPr lang="de-DE" b="1" dirty="0" err="1" smtClean="0">
                <a:cs typeface="Calibri"/>
              </a:rPr>
              <a:t>Plug-ins</a:t>
            </a:r>
            <a:endParaRPr lang="de-DE" b="1" dirty="0">
              <a:cs typeface="Calibri"/>
            </a:endParaRPr>
          </a:p>
          <a:p>
            <a:r>
              <a:rPr lang="de-DE" sz="2400" dirty="0" smtClean="0">
                <a:cs typeface="Calibri"/>
              </a:rPr>
              <a:t>Zahlreiche Konfigurationsmöglichkeiten</a:t>
            </a:r>
          </a:p>
          <a:p>
            <a:pPr marL="0" indent="0">
              <a:buNone/>
            </a:pP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b="1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&lt;</a:t>
            </a:r>
            <a:r>
              <a:rPr lang="de-DE" sz="1400" b="1" dirty="0" err="1">
                <a:latin typeface="Courier New"/>
                <a:cs typeface="Courier New"/>
              </a:rPr>
              <a:t>project</a:t>
            </a:r>
            <a:r>
              <a:rPr lang="de-DE" sz="1400" b="1" dirty="0">
                <a:latin typeface="Courier New"/>
                <a:cs typeface="Courier New"/>
              </a:rPr>
              <a:t> ...</a:t>
            </a:r>
            <a:r>
              <a:rPr lang="de-DE" sz="1400" b="1" dirty="0" smtClean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smtClean="0">
                <a:latin typeface="Courier New"/>
                <a:cs typeface="Courier New"/>
              </a:rPr>
              <a:t>&lt;</a:t>
            </a: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plugins</a:t>
            </a:r>
            <a:r>
              <a:rPr lang="de-DE" sz="1400" b="1" dirty="0" smtClean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smtClean="0">
                <a:latin typeface="Courier New"/>
                <a:cs typeface="Courier New"/>
              </a:rPr>
              <a:t>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plugin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groupId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external.atlassian.jgitflow</a:t>
            </a: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groupId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artifactId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jgitflow-maven-plugin</a:t>
            </a: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artifactId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version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1.0-m4.3</a:t>
            </a: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version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configuration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pushFeatures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true</a:t>
            </a: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pushFeatures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pushReleases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true</a:t>
            </a: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pushReleases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		&lt;</a:t>
            </a:r>
            <a:r>
              <a:rPr lang="de-DE" sz="1400" b="1" dirty="0"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configuration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</a:t>
            </a:r>
            <a:r>
              <a:rPr lang="de-DE" sz="1400" b="1" dirty="0" smtClean="0">
                <a:latin typeface="Courier New"/>
                <a:cs typeface="Courier New"/>
              </a:rPr>
              <a:t>&lt;</a:t>
            </a:r>
            <a:r>
              <a:rPr lang="de-DE" sz="1400" b="1" dirty="0"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plugin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&lt;</a:t>
            </a:r>
            <a:r>
              <a:rPr lang="de-DE" sz="1400" b="1" dirty="0"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plugins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&lt;/</a:t>
            </a:r>
            <a:r>
              <a:rPr lang="de-DE" sz="1400" b="1" dirty="0" err="1" smtClean="0">
                <a:latin typeface="Courier New"/>
                <a:cs typeface="Courier New"/>
              </a:rPr>
              <a:t>project</a:t>
            </a:r>
            <a:r>
              <a:rPr lang="de-DE" sz="1400" b="1" dirty="0" smtClean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endParaRPr lang="de-DE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ATLASSIAN JGIT-FLOW – KONFIGURATION 2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080647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mvn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jgitflow:feature-start</a:t>
            </a:r>
            <a:endParaRPr lang="de-DE" sz="28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sz="2800" dirty="0" smtClean="0"/>
              <a:t>Erzeugt einen neuen </a:t>
            </a:r>
            <a:r>
              <a:rPr lang="de-DE" sz="2800" dirty="0" err="1" smtClean="0">
                <a:solidFill>
                  <a:srgbClr val="009587"/>
                </a:solidFill>
              </a:rPr>
              <a:t>feature</a:t>
            </a:r>
            <a:r>
              <a:rPr lang="de-DE" sz="2800" dirty="0" err="1" smtClean="0"/>
              <a:t>-Branch</a:t>
            </a:r>
            <a:endParaRPr lang="de-DE" sz="2800" dirty="0" smtClean="0"/>
          </a:p>
          <a:p>
            <a:endParaRPr lang="de-DE" dirty="0"/>
          </a:p>
          <a:p>
            <a:pPr marL="0" indent="0">
              <a:buNone/>
            </a:pP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mvn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jgitflow:feature-finish</a:t>
            </a:r>
            <a:endParaRPr lang="de-DE" sz="28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sz="2800" dirty="0" smtClean="0"/>
              <a:t>Führt </a:t>
            </a:r>
            <a:r>
              <a:rPr lang="de-DE" sz="2800" dirty="0" err="1" smtClean="0"/>
              <a:t>Build</a:t>
            </a:r>
            <a:r>
              <a:rPr lang="de-DE" sz="2800" dirty="0" smtClean="0"/>
              <a:t> und Tests auf </a:t>
            </a:r>
            <a:r>
              <a:rPr lang="de-DE" sz="2800" dirty="0" err="1" smtClean="0">
                <a:solidFill>
                  <a:srgbClr val="009587"/>
                </a:solidFill>
              </a:rPr>
              <a:t>feature</a:t>
            </a:r>
            <a:r>
              <a:rPr lang="de-DE" sz="2800" dirty="0" err="1" smtClean="0"/>
              <a:t>-Branch</a:t>
            </a:r>
            <a:r>
              <a:rPr lang="de-DE" sz="2800" dirty="0" smtClean="0"/>
              <a:t> aus</a:t>
            </a:r>
          </a:p>
          <a:p>
            <a:r>
              <a:rPr lang="de-DE" sz="2800" dirty="0" smtClean="0"/>
              <a:t>Installiert Artefakte (vom </a:t>
            </a:r>
            <a:r>
              <a:rPr lang="de-DE" sz="2800" dirty="0" err="1" smtClean="0">
                <a:solidFill>
                  <a:srgbClr val="009587"/>
                </a:solidFill>
              </a:rPr>
              <a:t>feature</a:t>
            </a:r>
            <a:r>
              <a:rPr lang="de-DE" sz="2800" dirty="0" err="1" smtClean="0"/>
              <a:t>-Branch</a:t>
            </a:r>
            <a:r>
              <a:rPr lang="de-DE" sz="2800" dirty="0" smtClean="0"/>
              <a:t> ?!)</a:t>
            </a:r>
          </a:p>
          <a:p>
            <a:r>
              <a:rPr lang="de-DE" sz="2800" dirty="0" err="1" smtClean="0"/>
              <a:t>Mergt</a:t>
            </a:r>
            <a:r>
              <a:rPr lang="de-DE" sz="2800" dirty="0" smtClean="0"/>
              <a:t> Änderungen auf </a:t>
            </a:r>
            <a:r>
              <a:rPr lang="de-DE" sz="2800" dirty="0" err="1" smtClean="0">
                <a:solidFill>
                  <a:srgbClr val="009587"/>
                </a:solidFill>
              </a:rPr>
              <a:t>develop</a:t>
            </a:r>
            <a:r>
              <a:rPr lang="de-DE" sz="2800" dirty="0" err="1" smtClean="0"/>
              <a:t>-Branch</a:t>
            </a:r>
            <a:endParaRPr lang="de-DE" sz="2800" dirty="0" smtClean="0"/>
          </a:p>
          <a:p>
            <a:endParaRPr lang="de-DE" sz="2800" dirty="0" smtClean="0"/>
          </a:p>
          <a:p>
            <a:endParaRPr lang="de-DE" sz="2800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ATLASSIAN JGIT-FLOW - ANWENDUNG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544543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mvn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jgitflow:release-start</a:t>
            </a:r>
            <a:endParaRPr lang="de-DE" sz="28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sz="2800" dirty="0" smtClean="0"/>
              <a:t>Erzeugt einen neuen </a:t>
            </a:r>
            <a:r>
              <a:rPr lang="de-DE" sz="2800" dirty="0" err="1" smtClean="0">
                <a:solidFill>
                  <a:srgbClr val="009587"/>
                </a:solidFill>
              </a:rPr>
              <a:t>release</a:t>
            </a:r>
            <a:r>
              <a:rPr lang="de-DE" sz="2800" dirty="0" err="1" smtClean="0"/>
              <a:t>-Branch</a:t>
            </a:r>
            <a:endParaRPr lang="de-DE" sz="2800" dirty="0" smtClean="0"/>
          </a:p>
          <a:p>
            <a:r>
              <a:rPr lang="de-DE" sz="2800" dirty="0" smtClean="0"/>
              <a:t>Aktualisiert POM auf </a:t>
            </a:r>
            <a:r>
              <a:rPr lang="de-DE" sz="2800" dirty="0" err="1" smtClean="0">
                <a:solidFill>
                  <a:srgbClr val="009587"/>
                </a:solidFill>
              </a:rPr>
              <a:t>develop</a:t>
            </a:r>
            <a:r>
              <a:rPr lang="de-DE" sz="2800" dirty="0" err="1" smtClean="0"/>
              <a:t>-Branch</a:t>
            </a:r>
            <a:r>
              <a:rPr lang="de-DE" sz="2800" dirty="0"/>
              <a:t> </a:t>
            </a:r>
            <a:r>
              <a:rPr lang="de-DE" sz="2800" dirty="0" smtClean="0"/>
              <a:t>für nächstes Release</a:t>
            </a:r>
          </a:p>
          <a:p>
            <a:endParaRPr lang="de-DE" dirty="0"/>
          </a:p>
          <a:p>
            <a:pPr marL="0" indent="0">
              <a:buNone/>
            </a:pP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mvn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jgitflow:release-finish</a:t>
            </a:r>
            <a:endParaRPr lang="de-DE" sz="28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sz="2800" dirty="0" smtClean="0"/>
              <a:t>Führt </a:t>
            </a:r>
            <a:r>
              <a:rPr lang="de-DE" sz="2800" dirty="0" err="1" smtClean="0"/>
              <a:t>Build</a:t>
            </a:r>
            <a:r>
              <a:rPr lang="de-DE" sz="2800" dirty="0" smtClean="0"/>
              <a:t> und Tests auf </a:t>
            </a:r>
            <a:r>
              <a:rPr lang="de-DE" sz="2800" dirty="0" err="1" smtClean="0">
                <a:solidFill>
                  <a:srgbClr val="009587"/>
                </a:solidFill>
              </a:rPr>
              <a:t>release</a:t>
            </a:r>
            <a:r>
              <a:rPr lang="de-DE" sz="2800" dirty="0" err="1" smtClean="0"/>
              <a:t>-Branch</a:t>
            </a:r>
            <a:r>
              <a:rPr lang="de-DE" sz="2800" dirty="0" smtClean="0"/>
              <a:t> aus</a:t>
            </a:r>
          </a:p>
          <a:p>
            <a:r>
              <a:rPr lang="de-DE" sz="2800" dirty="0" smtClean="0"/>
              <a:t>Aktualisiert POM auf </a:t>
            </a:r>
            <a:r>
              <a:rPr lang="de-DE" sz="2800" dirty="0" err="1" smtClean="0">
                <a:solidFill>
                  <a:srgbClr val="009587"/>
                </a:solidFill>
              </a:rPr>
              <a:t>release</a:t>
            </a:r>
            <a:r>
              <a:rPr lang="de-DE" sz="2800" dirty="0" err="1" smtClean="0"/>
              <a:t>-Branch</a:t>
            </a:r>
            <a:endParaRPr lang="de-DE" sz="2800" dirty="0" smtClean="0"/>
          </a:p>
          <a:p>
            <a:r>
              <a:rPr lang="de-DE" sz="2800" dirty="0" err="1" smtClean="0"/>
              <a:t>Mergt</a:t>
            </a:r>
            <a:r>
              <a:rPr lang="de-DE" sz="2800" dirty="0" smtClean="0"/>
              <a:t> Änderungen auf </a:t>
            </a:r>
            <a:r>
              <a:rPr lang="de-DE" sz="2800" dirty="0" smtClean="0">
                <a:solidFill>
                  <a:srgbClr val="009587"/>
                </a:solidFill>
              </a:rPr>
              <a:t>master</a:t>
            </a:r>
            <a:r>
              <a:rPr lang="de-DE" sz="2800" dirty="0" smtClean="0"/>
              <a:t>-</a:t>
            </a:r>
            <a:r>
              <a:rPr lang="de-DE" sz="2800" dirty="0"/>
              <a:t> </a:t>
            </a:r>
            <a:r>
              <a:rPr lang="de-DE" sz="2800" dirty="0" smtClean="0"/>
              <a:t>und </a:t>
            </a:r>
            <a:r>
              <a:rPr lang="de-DE" sz="2800" dirty="0" err="1" smtClean="0">
                <a:solidFill>
                  <a:srgbClr val="009587"/>
                </a:solidFill>
              </a:rPr>
              <a:t>develop</a:t>
            </a:r>
            <a:r>
              <a:rPr lang="de-DE" sz="2800" dirty="0" err="1" smtClean="0"/>
              <a:t>-Branch</a:t>
            </a:r>
            <a:endParaRPr lang="de-DE" sz="2800" dirty="0" smtClean="0"/>
          </a:p>
          <a:p>
            <a:r>
              <a:rPr lang="de-DE" sz="2800" dirty="0" err="1" smtClean="0"/>
              <a:t>Deployed</a:t>
            </a:r>
            <a:r>
              <a:rPr lang="de-DE" sz="2800" dirty="0" smtClean="0"/>
              <a:t> </a:t>
            </a:r>
            <a:r>
              <a:rPr lang="de-DE" sz="2800" dirty="0" err="1" smtClean="0"/>
              <a:t>Maven</a:t>
            </a:r>
            <a:r>
              <a:rPr lang="de-DE" sz="2800" dirty="0" smtClean="0"/>
              <a:t> Artefakte in zentrales Repository</a:t>
            </a:r>
          </a:p>
          <a:p>
            <a:endParaRPr lang="de-DE" sz="2800" dirty="0" smtClean="0"/>
          </a:p>
          <a:p>
            <a:endParaRPr lang="de-DE" sz="2800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ATLASSIAN JGIT-FLOW - ANWENDUNG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088380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ctr">
              <a:buNone/>
            </a:pPr>
            <a:endParaRPr lang="de-DE" b="1" dirty="0"/>
          </a:p>
          <a:p>
            <a:pPr marL="0" indent="0" algn="ctr">
              <a:buNone/>
            </a:pPr>
            <a:endParaRPr lang="de-DE" b="1" dirty="0" smtClean="0"/>
          </a:p>
          <a:p>
            <a:pPr marL="0" indent="0" algn="ctr">
              <a:buNone/>
            </a:pPr>
            <a:endParaRPr lang="de-DE" b="1" dirty="0" smtClean="0"/>
          </a:p>
          <a:p>
            <a:pPr marL="0" indent="0" algn="ctr">
              <a:buNone/>
            </a:pPr>
            <a:endParaRPr lang="de-DE" sz="1800" dirty="0" smtClean="0">
              <a:solidFill>
                <a:srgbClr val="009587"/>
              </a:solidFill>
              <a:latin typeface="Courier"/>
              <a:cs typeface="Courier"/>
            </a:endParaRPr>
          </a:p>
          <a:p>
            <a:pPr marL="0" indent="0" algn="ctr">
              <a:buNone/>
            </a:pPr>
            <a:endParaRPr lang="de-DE" i="1" dirty="0" smtClean="0">
              <a:solidFill>
                <a:srgbClr val="009587"/>
              </a:solidFill>
              <a:latin typeface="Courier"/>
              <a:cs typeface="Courier"/>
            </a:endParaRPr>
          </a:p>
          <a:p>
            <a:pPr marL="0" indent="0" algn="ctr">
              <a:buNone/>
            </a:pPr>
            <a:endParaRPr lang="de-DE" i="1" dirty="0" smtClean="0">
              <a:solidFill>
                <a:srgbClr val="009587"/>
              </a:solidFill>
              <a:latin typeface="Courier"/>
              <a:cs typeface="Courier"/>
            </a:endParaRPr>
          </a:p>
          <a:p>
            <a:pPr marL="0" indent="0" algn="ctr">
              <a:buNone/>
            </a:pPr>
            <a:endParaRPr lang="de-DE" i="1" dirty="0">
              <a:solidFill>
                <a:srgbClr val="009587"/>
              </a:solidFill>
              <a:latin typeface="Courier"/>
              <a:cs typeface="Courier"/>
            </a:endParaRPr>
          </a:p>
          <a:p>
            <a:pPr marL="0" indent="0" algn="ctr">
              <a:buNone/>
            </a:pPr>
            <a:r>
              <a:rPr lang="de-DE" sz="2000" dirty="0" err="1" smtClean="0">
                <a:latin typeface="Courier"/>
                <a:cs typeface="Courier"/>
              </a:rPr>
              <a:t>renepreissel@etosquare.de</a:t>
            </a:r>
            <a:endParaRPr lang="de-DE" sz="2000" dirty="0" smtClean="0">
              <a:latin typeface="Courier"/>
              <a:cs typeface="Courier"/>
            </a:endParaRPr>
          </a:p>
          <a:p>
            <a:pPr marL="0" indent="0" algn="ctr">
              <a:buNone/>
            </a:pPr>
            <a:r>
              <a:rPr lang="de-DE" sz="2000" dirty="0" err="1" smtClean="0">
                <a:latin typeface="Courier"/>
                <a:cs typeface="Courier"/>
              </a:rPr>
              <a:t>nils@nilshartmann.net</a:t>
            </a:r>
            <a:endParaRPr lang="de-DE" sz="2000" dirty="0" smtClean="0">
              <a:latin typeface="Courier"/>
              <a:cs typeface="Courier"/>
            </a:endParaRPr>
          </a:p>
          <a:p>
            <a:pPr marL="0" indent="0" algn="ctr">
              <a:buNone/>
            </a:pPr>
            <a:endParaRPr lang="de-DE" sz="1600" dirty="0" smtClean="0">
              <a:latin typeface="Courier"/>
              <a:cs typeface="Courier"/>
            </a:endParaRPr>
          </a:p>
          <a:p>
            <a:pPr marL="0" indent="0" algn="ctr">
              <a:buNone/>
            </a:pPr>
            <a:endParaRPr lang="de-DE" sz="1800" dirty="0">
              <a:latin typeface="Courier"/>
              <a:cs typeface="Courier"/>
            </a:endParaRPr>
          </a:p>
          <a:p>
            <a:pPr marL="0" indent="0">
              <a:buNone/>
            </a:pPr>
            <a:endParaRPr lang="de-DE" sz="2800" dirty="0" smtClean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VIELEN DANK!</a:t>
            </a:r>
            <a:endParaRPr lang="de-DE" dirty="0"/>
          </a:p>
        </p:txBody>
      </p:sp>
      <p:sp>
        <p:nvSpPr>
          <p:cNvPr id="9" name="Rechteck 8"/>
          <p:cNvSpPr/>
          <p:nvPr/>
        </p:nvSpPr>
        <p:spPr>
          <a:xfrm>
            <a:off x="1123950" y="1367656"/>
            <a:ext cx="6896100" cy="2925440"/>
          </a:xfrm>
          <a:prstGeom prst="rect">
            <a:avLst/>
          </a:prstGeom>
          <a:solidFill>
            <a:srgbClr val="F0503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platzhalter 9"/>
          <p:cNvSpPr txBox="1">
            <a:spLocks/>
          </p:cNvSpPr>
          <p:nvPr/>
        </p:nvSpPr>
        <p:spPr>
          <a:xfrm>
            <a:off x="1352550" y="1672456"/>
            <a:ext cx="6407150" cy="800100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32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NOCH FRAGEN?</a:t>
            </a:r>
            <a:endParaRPr lang="de-DE" dirty="0"/>
          </a:p>
        </p:txBody>
      </p:sp>
      <p:sp>
        <p:nvSpPr>
          <p:cNvPr id="11" name="Textplatzhalter 11"/>
          <p:cNvSpPr txBox="1">
            <a:spLocks/>
          </p:cNvSpPr>
          <p:nvPr/>
        </p:nvSpPr>
        <p:spPr>
          <a:xfrm>
            <a:off x="1352550" y="2328664"/>
            <a:ext cx="6407150" cy="1676400"/>
          </a:xfrm>
          <a:prstGeom prst="rect">
            <a:avLst/>
          </a:prstGeom>
        </p:spPr>
        <p:txBody>
          <a:bodyPr lIns="0" tIns="0" rIns="0" bIns="0">
            <a:normAutofit lnSpcReduction="1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 dirty="0" smtClean="0">
              <a:solidFill>
                <a:srgbClr val="009587"/>
              </a:solidFill>
              <a:latin typeface="Courier"/>
              <a:cs typeface="Courier"/>
            </a:endParaRPr>
          </a:p>
          <a:p>
            <a:pPr algn="ctr"/>
            <a:r>
              <a:rPr lang="de-DE" dirty="0" err="1" smtClean="0">
                <a:latin typeface="Courier"/>
                <a:cs typeface="Courier"/>
              </a:rPr>
              <a:t>git</a:t>
            </a:r>
            <a:r>
              <a:rPr lang="de-DE" dirty="0" smtClean="0">
                <a:latin typeface="Courier"/>
                <a:cs typeface="Courier"/>
              </a:rPr>
              <a:t> </a:t>
            </a:r>
            <a:r>
              <a:rPr lang="de-DE" dirty="0" err="1">
                <a:latin typeface="Courier"/>
                <a:cs typeface="Courier"/>
              </a:rPr>
              <a:t>help</a:t>
            </a:r>
            <a:r>
              <a:rPr lang="de-DE" dirty="0">
                <a:latin typeface="Courier"/>
                <a:cs typeface="Courier"/>
              </a:rPr>
              <a:t> </a:t>
            </a:r>
            <a:r>
              <a:rPr lang="de-DE" i="1" dirty="0" err="1">
                <a:latin typeface="Courier"/>
                <a:cs typeface="Courier"/>
              </a:rPr>
              <a:t>cmd</a:t>
            </a:r>
            <a:endParaRPr lang="de-DE" i="1" dirty="0">
              <a:latin typeface="Courier"/>
              <a:cs typeface="Courier"/>
            </a:endParaRPr>
          </a:p>
          <a:p>
            <a:pPr algn="ctr"/>
            <a:r>
              <a:rPr lang="de-DE" dirty="0" err="1">
                <a:latin typeface="Courier"/>
                <a:cs typeface="Courier"/>
              </a:rPr>
              <a:t>git</a:t>
            </a:r>
            <a:r>
              <a:rPr lang="de-DE" dirty="0">
                <a:latin typeface="Courier"/>
                <a:cs typeface="Courier"/>
              </a:rPr>
              <a:t> </a:t>
            </a:r>
            <a:r>
              <a:rPr lang="de-DE" i="1" dirty="0" err="1">
                <a:latin typeface="Courier"/>
                <a:cs typeface="Courier"/>
              </a:rPr>
              <a:t>cmd</a:t>
            </a:r>
            <a:r>
              <a:rPr lang="de-DE" dirty="0">
                <a:latin typeface="Courier"/>
                <a:cs typeface="Courier"/>
              </a:rPr>
              <a:t> --</a:t>
            </a:r>
            <a:r>
              <a:rPr lang="de-DE" dirty="0" err="1">
                <a:latin typeface="Courier"/>
                <a:cs typeface="Courier"/>
              </a:rPr>
              <a:t>help</a:t>
            </a:r>
            <a:endParaRPr lang="de-DE" dirty="0">
              <a:latin typeface="Courier"/>
              <a:cs typeface="Courier"/>
            </a:endParaRPr>
          </a:p>
          <a:p>
            <a:pPr algn="ctr"/>
            <a:r>
              <a:rPr lang="de-DE" dirty="0">
                <a:latin typeface="Courier"/>
                <a:cs typeface="Courier"/>
              </a:rPr>
              <a:t>man </a:t>
            </a:r>
            <a:r>
              <a:rPr lang="de-DE" dirty="0" err="1">
                <a:latin typeface="Courier"/>
                <a:cs typeface="Courier"/>
              </a:rPr>
              <a:t>git-</a:t>
            </a:r>
            <a:r>
              <a:rPr lang="de-DE" i="1" dirty="0" err="1">
                <a:latin typeface="Courier"/>
                <a:cs typeface="Courier"/>
              </a:rPr>
              <a:t>cmd</a:t>
            </a:r>
            <a:endParaRPr lang="de-DE" i="1" dirty="0">
              <a:latin typeface="Courier"/>
              <a:cs typeface="Courier"/>
            </a:endParaRPr>
          </a:p>
          <a:p>
            <a:endParaRPr lang="de-DE" dirty="0"/>
          </a:p>
        </p:txBody>
      </p:sp>
      <p:cxnSp>
        <p:nvCxnSpPr>
          <p:cNvPr id="12" name="Gerade Verbindung 11"/>
          <p:cNvCxnSpPr/>
          <p:nvPr/>
        </p:nvCxnSpPr>
        <p:spPr>
          <a:xfrm>
            <a:off x="1352550" y="2256656"/>
            <a:ext cx="6273800" cy="0"/>
          </a:xfrm>
          <a:prstGeom prst="line">
            <a:avLst/>
          </a:prstGeom>
          <a:ln w="38100">
            <a:solidFill>
              <a:srgbClr val="438EC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Bild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0712" y="1590669"/>
            <a:ext cx="604472" cy="60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0764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1547664" y="2625576"/>
            <a:ext cx="7416824" cy="3971776"/>
          </a:xfrm>
        </p:spPr>
        <p:txBody>
          <a:bodyPr/>
          <a:lstStyle/>
          <a:p>
            <a:pPr marL="0" indent="0">
              <a:buNone/>
            </a:pPr>
            <a:r>
              <a:rPr lang="de-DE" sz="2800" b="1" dirty="0" err="1" smtClean="0">
                <a:cs typeface="Calibri"/>
              </a:rPr>
              <a:t>Git</a:t>
            </a:r>
            <a:r>
              <a:rPr lang="de-DE" sz="2800" b="1" dirty="0" smtClean="0">
                <a:cs typeface="Calibri"/>
              </a:rPr>
              <a:t> </a:t>
            </a:r>
            <a:r>
              <a:rPr lang="de-DE" sz="2800" b="1" dirty="0">
                <a:cs typeface="Calibri"/>
              </a:rPr>
              <a:t>Logo </a:t>
            </a:r>
            <a:endParaRPr lang="de-DE" sz="2800" b="1" dirty="0" smtClean="0">
              <a:cs typeface="Calibri"/>
            </a:endParaRPr>
          </a:p>
          <a:p>
            <a:pPr marL="0" indent="0">
              <a:buNone/>
            </a:pPr>
            <a:r>
              <a:rPr lang="de-DE" sz="2800" dirty="0">
                <a:solidFill>
                  <a:srgbClr val="438ECC"/>
                </a:solidFill>
                <a:cs typeface="Calibri"/>
              </a:rPr>
              <a:t>http://</a:t>
            </a:r>
            <a:r>
              <a:rPr lang="de-DE" sz="2800" dirty="0" err="1">
                <a:solidFill>
                  <a:srgbClr val="438ECC"/>
                </a:solidFill>
                <a:cs typeface="Calibri"/>
              </a:rPr>
              <a:t>git-scm.com</a:t>
            </a:r>
            <a:r>
              <a:rPr lang="de-DE" sz="2800" dirty="0">
                <a:solidFill>
                  <a:srgbClr val="438ECC"/>
                </a:solidFill>
                <a:cs typeface="Calibri"/>
              </a:rPr>
              <a:t>/</a:t>
            </a:r>
            <a:r>
              <a:rPr lang="de-DE" sz="2800" dirty="0" err="1">
                <a:solidFill>
                  <a:srgbClr val="438ECC"/>
                </a:solidFill>
                <a:cs typeface="Calibri"/>
              </a:rPr>
              <a:t>downloads</a:t>
            </a:r>
            <a:r>
              <a:rPr lang="de-DE" sz="2800" dirty="0">
                <a:solidFill>
                  <a:srgbClr val="438ECC"/>
                </a:solidFill>
                <a:cs typeface="Calibri"/>
              </a:rPr>
              <a:t>/</a:t>
            </a:r>
            <a:r>
              <a:rPr lang="de-DE" sz="2800" dirty="0" err="1">
                <a:solidFill>
                  <a:srgbClr val="438ECC"/>
                </a:solidFill>
                <a:cs typeface="Calibri"/>
              </a:rPr>
              <a:t>logos</a:t>
            </a:r>
            <a:endParaRPr lang="de-DE" sz="2800" dirty="0">
              <a:solidFill>
                <a:srgbClr val="438ECC"/>
              </a:solidFill>
              <a:cs typeface="Calibri"/>
            </a:endParaRPr>
          </a:p>
          <a:p>
            <a:r>
              <a:rPr lang="de-DE" sz="2800" dirty="0" err="1" smtClean="0">
                <a:cs typeface="Calibri"/>
              </a:rPr>
              <a:t>by</a:t>
            </a:r>
            <a:r>
              <a:rPr lang="de-DE" sz="2800" dirty="0" smtClean="0">
                <a:cs typeface="Calibri"/>
              </a:rPr>
              <a:t> </a:t>
            </a:r>
            <a:r>
              <a:rPr lang="de-DE" sz="2800" dirty="0">
                <a:cs typeface="Calibri"/>
              </a:rPr>
              <a:t>Jason </a:t>
            </a:r>
            <a:r>
              <a:rPr lang="de-DE" sz="2800" dirty="0" smtClean="0">
                <a:cs typeface="Calibri"/>
              </a:rPr>
              <a:t>Long</a:t>
            </a:r>
          </a:p>
          <a:p>
            <a:endParaRPr lang="de-DE" sz="2800" dirty="0">
              <a:cs typeface="Calibri"/>
            </a:endParaRPr>
          </a:p>
          <a:p>
            <a:pPr marL="0" indent="0">
              <a:buNone/>
            </a:pPr>
            <a:r>
              <a:rPr lang="de-DE" b="1" dirty="0" smtClean="0"/>
              <a:t>Icons</a:t>
            </a:r>
          </a:p>
          <a:p>
            <a:pPr marL="0" indent="0">
              <a:buNone/>
            </a:pPr>
            <a:r>
              <a:rPr lang="de-DE" sz="2800" dirty="0">
                <a:solidFill>
                  <a:srgbClr val="438ECC"/>
                </a:solidFill>
              </a:rPr>
              <a:t>http://</a:t>
            </a:r>
            <a:r>
              <a:rPr lang="de-DE" sz="2800" dirty="0" err="1">
                <a:solidFill>
                  <a:srgbClr val="438ECC"/>
                </a:solidFill>
              </a:rPr>
              <a:t>shreyasachar.github.io</a:t>
            </a:r>
            <a:r>
              <a:rPr lang="de-DE" sz="2800" dirty="0">
                <a:solidFill>
                  <a:srgbClr val="438ECC"/>
                </a:solidFill>
              </a:rPr>
              <a:t>/</a:t>
            </a:r>
            <a:r>
              <a:rPr lang="de-DE" sz="2800" dirty="0" err="1">
                <a:solidFill>
                  <a:srgbClr val="438ECC"/>
                </a:solidFill>
              </a:rPr>
              <a:t>AndroidAssetStudio</a:t>
            </a:r>
            <a:r>
              <a:rPr lang="de-DE" sz="2800" dirty="0" smtClean="0">
                <a:solidFill>
                  <a:srgbClr val="438ECC"/>
                </a:solidFill>
              </a:rPr>
              <a:t>/</a:t>
            </a:r>
          </a:p>
          <a:p>
            <a:r>
              <a:rPr lang="de-DE" sz="2800" dirty="0" err="1" smtClean="0"/>
              <a:t>by</a:t>
            </a:r>
            <a:r>
              <a:rPr lang="de-DE" sz="2800" dirty="0" smtClean="0"/>
              <a:t> </a:t>
            </a:r>
            <a:r>
              <a:rPr lang="de-DE" sz="2800" dirty="0" err="1" smtClean="0"/>
              <a:t>shreyasachar</a:t>
            </a:r>
            <a:endParaRPr lang="de-DE" sz="28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COPYRIGHT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834" y="2780927"/>
            <a:ext cx="1026429" cy="1026429"/>
          </a:xfrm>
          <a:prstGeom prst="rect">
            <a:avLst/>
          </a:prstGeom>
        </p:spPr>
      </p:pic>
      <p:pic>
        <p:nvPicPr>
          <p:cNvPr id="6" name="Bild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548" y="1019113"/>
            <a:ext cx="1137001" cy="266948"/>
          </a:xfrm>
          <a:prstGeom prst="rect">
            <a:avLst/>
          </a:prstGeom>
        </p:spPr>
      </p:pic>
      <p:sp>
        <p:nvSpPr>
          <p:cNvPr id="4" name="Rechteck 3"/>
          <p:cNvSpPr/>
          <p:nvPr/>
        </p:nvSpPr>
        <p:spPr>
          <a:xfrm>
            <a:off x="1547664" y="916729"/>
            <a:ext cx="7280452" cy="784830"/>
          </a:xfrm>
          <a:prstGeom prst="rect">
            <a:avLst/>
          </a:prstGeom>
        </p:spPr>
        <p:txBody>
          <a:bodyPr wrap="square" lIns="0" rIns="0" bIns="0">
            <a:spAutoFit/>
          </a:bodyPr>
          <a:lstStyle/>
          <a:p>
            <a:r>
              <a:rPr lang="de-DE" sz="2400" dirty="0" err="1" smtClean="0">
                <a:solidFill>
                  <a:srgbClr val="4D4D4D"/>
                </a:solidFill>
                <a:cs typeface="Calibri"/>
              </a:rPr>
              <a:t>Licensed</a:t>
            </a:r>
            <a:r>
              <a:rPr lang="de-DE" sz="2400" dirty="0" smtClean="0">
                <a:solidFill>
                  <a:srgbClr val="4D4D4D"/>
                </a:solidFill>
                <a:cs typeface="Calibri"/>
              </a:rPr>
              <a:t> </a:t>
            </a:r>
            <a:r>
              <a:rPr lang="de-DE" sz="2400" dirty="0" err="1">
                <a:solidFill>
                  <a:srgbClr val="4D4D4D"/>
                </a:solidFill>
                <a:cs typeface="Calibri"/>
              </a:rPr>
              <a:t>under</a:t>
            </a:r>
            <a:r>
              <a:rPr lang="de-DE" sz="2400" dirty="0">
                <a:solidFill>
                  <a:srgbClr val="4D4D4D"/>
                </a:solidFill>
                <a:cs typeface="Calibri"/>
              </a:rPr>
              <a:t> </a:t>
            </a:r>
            <a:r>
              <a:rPr lang="de-DE" sz="2400" dirty="0" err="1">
                <a:solidFill>
                  <a:srgbClr val="4D4D4D"/>
                </a:solidFill>
                <a:cs typeface="Calibri"/>
              </a:rPr>
              <a:t>the</a:t>
            </a:r>
            <a:r>
              <a:rPr lang="de-DE" sz="2400" dirty="0">
                <a:solidFill>
                  <a:srgbClr val="4D4D4D"/>
                </a:solidFill>
                <a:cs typeface="Calibri"/>
              </a:rPr>
              <a:t> Creative </a:t>
            </a:r>
            <a:r>
              <a:rPr lang="de-DE" sz="2400" dirty="0" err="1">
                <a:solidFill>
                  <a:srgbClr val="4D4D4D"/>
                </a:solidFill>
                <a:cs typeface="Calibri"/>
              </a:rPr>
              <a:t>Commons</a:t>
            </a:r>
            <a:r>
              <a:rPr lang="de-DE" sz="2400" dirty="0">
                <a:solidFill>
                  <a:srgbClr val="4D4D4D"/>
                </a:solidFill>
                <a:cs typeface="Calibri"/>
              </a:rPr>
              <a:t> </a:t>
            </a:r>
            <a:r>
              <a:rPr lang="de-DE" sz="2400" dirty="0" err="1">
                <a:solidFill>
                  <a:srgbClr val="4D4D4D"/>
                </a:solidFill>
                <a:cs typeface="Calibri"/>
              </a:rPr>
              <a:t>Attribution</a:t>
            </a:r>
            <a:r>
              <a:rPr lang="de-DE" sz="2400" dirty="0">
                <a:solidFill>
                  <a:srgbClr val="4D4D4D"/>
                </a:solidFill>
                <a:cs typeface="Calibri"/>
              </a:rPr>
              <a:t> 3.0 </a:t>
            </a:r>
            <a:r>
              <a:rPr lang="de-DE" sz="2400" dirty="0" err="1">
                <a:solidFill>
                  <a:srgbClr val="4D4D4D"/>
                </a:solidFill>
                <a:cs typeface="Calibri"/>
              </a:rPr>
              <a:t>Unported</a:t>
            </a:r>
            <a:r>
              <a:rPr lang="de-DE" sz="2400" dirty="0">
                <a:solidFill>
                  <a:srgbClr val="4D4D4D"/>
                </a:solidFill>
                <a:cs typeface="Calibri"/>
              </a:rPr>
              <a:t> </a:t>
            </a:r>
            <a:r>
              <a:rPr lang="de-DE" sz="2400" dirty="0" err="1" smtClean="0">
                <a:solidFill>
                  <a:srgbClr val="4D4D4D"/>
                </a:solidFill>
                <a:cs typeface="Calibri"/>
              </a:rPr>
              <a:t>License</a:t>
            </a:r>
            <a:r>
              <a:rPr lang="de-DE" sz="2400" dirty="0" smtClean="0">
                <a:solidFill>
                  <a:srgbClr val="4D4D4D"/>
                </a:solidFill>
                <a:cs typeface="Calibri"/>
              </a:rPr>
              <a:t>:</a:t>
            </a:r>
            <a:endParaRPr lang="de-DE" sz="2400" dirty="0">
              <a:solidFill>
                <a:srgbClr val="4D4D4D"/>
              </a:solidFill>
              <a:cs typeface="Calibri"/>
            </a:endParaRPr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065" y="4869160"/>
            <a:ext cx="8636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1367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>
            <a:spLocks noGrp="1"/>
          </p:cNvSpPr>
          <p:nvPr>
            <p:ph idx="1"/>
          </p:nvPr>
        </p:nvSpPr>
        <p:spPr>
          <a:xfrm>
            <a:off x="5840016" y="1041400"/>
            <a:ext cx="2988100" cy="5084763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223234" indent="0">
              <a:buNone/>
              <a:defRPr sz="1800"/>
            </a:pPr>
            <a:r>
              <a:rPr sz="1700" b="1" dirty="0"/>
              <a:t>Effizienter Objektspeicher</a:t>
            </a:r>
          </a:p>
          <a:p>
            <a:pPr marL="383808" indent="-160574">
              <a:defRPr sz="1800"/>
            </a:pPr>
            <a:r>
              <a:rPr sz="1700" dirty="0"/>
              <a:t>Für alle Inhalte werden </a:t>
            </a:r>
            <a:r>
              <a:rPr sz="1700" b="1" dirty="0">
                <a:solidFill>
                  <a:srgbClr val="009587"/>
                </a:solidFill>
              </a:rPr>
              <a:t>Hash-Werte</a:t>
            </a:r>
            <a:r>
              <a:rPr sz="1700" dirty="0"/>
              <a:t> als Schlüssel berechnet (SHA, 160 Bit)</a:t>
            </a:r>
          </a:p>
          <a:p>
            <a:pPr marL="383808" indent="-160574">
              <a:defRPr sz="1800"/>
            </a:pPr>
            <a:r>
              <a:rPr sz="1700" dirty="0"/>
              <a:t>Trennung von Dateiinhalt und Dateiname</a:t>
            </a:r>
          </a:p>
          <a:p>
            <a:pPr marL="383808" indent="-160574">
              <a:defRPr sz="1800"/>
            </a:pPr>
            <a:r>
              <a:rPr sz="1700" dirty="0"/>
              <a:t>Alle Inhalte werden nur einmal gespeichert</a:t>
            </a:r>
          </a:p>
          <a:p>
            <a:pPr marL="383808" indent="-160574">
              <a:defRPr sz="1800"/>
            </a:pPr>
            <a:endParaRPr lang="de-DE" sz="1700" dirty="0" smtClean="0"/>
          </a:p>
          <a:p>
            <a:pPr marL="223234" indent="0">
              <a:buNone/>
              <a:defRPr sz="1800"/>
            </a:pPr>
            <a:r>
              <a:rPr lang="de-DE" sz="1700" b="1" dirty="0" smtClean="0"/>
              <a:t>Objekte</a:t>
            </a:r>
            <a:endParaRPr sz="1700" b="1" dirty="0"/>
          </a:p>
          <a:p>
            <a:pPr marL="383808" indent="-160574">
              <a:defRPr sz="1800"/>
            </a:pPr>
            <a:r>
              <a:rPr sz="1700" b="1" dirty="0">
                <a:solidFill>
                  <a:srgbClr val="009587"/>
                </a:solidFill>
              </a:rPr>
              <a:t>Blobs</a:t>
            </a:r>
            <a:r>
              <a:rPr sz="1700" dirty="0">
                <a:solidFill>
                  <a:srgbClr val="009587"/>
                </a:solidFill>
              </a:rPr>
              <a:t> </a:t>
            </a:r>
            <a:r>
              <a:rPr sz="1700" dirty="0"/>
              <a:t>- Dateiinhalt</a:t>
            </a:r>
          </a:p>
          <a:p>
            <a:pPr marL="383808" indent="-160574">
              <a:defRPr sz="1800"/>
            </a:pPr>
            <a:r>
              <a:rPr sz="1700" b="1" dirty="0">
                <a:solidFill>
                  <a:srgbClr val="009587"/>
                </a:solidFill>
              </a:rPr>
              <a:t>Trees</a:t>
            </a:r>
            <a:r>
              <a:rPr sz="1700" dirty="0">
                <a:solidFill>
                  <a:srgbClr val="009587"/>
                </a:solidFill>
              </a:rPr>
              <a:t> </a:t>
            </a:r>
            <a:r>
              <a:rPr sz="1700" dirty="0"/>
              <a:t>- Verzeichnisse mit Verweisen auf Inhalte</a:t>
            </a:r>
          </a:p>
          <a:p>
            <a:pPr marL="383808" indent="-160574">
              <a:defRPr sz="1800"/>
            </a:pPr>
            <a:r>
              <a:rPr sz="1700" b="1" dirty="0">
                <a:solidFill>
                  <a:srgbClr val="009587"/>
                </a:solidFill>
              </a:rPr>
              <a:t>Commits</a:t>
            </a:r>
            <a:r>
              <a:rPr sz="1700" dirty="0">
                <a:solidFill>
                  <a:srgbClr val="009587"/>
                </a:solidFill>
              </a:rPr>
              <a:t> </a:t>
            </a:r>
            <a:r>
              <a:rPr sz="1700" dirty="0"/>
              <a:t>- Versionen von hierarchischen </a:t>
            </a:r>
            <a:r>
              <a:rPr sz="1700" dirty="0" smtClean="0"/>
              <a:t>Verzeichnisstrukturen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REPOSITORY - OBJECTDATABASE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250" y="1041399"/>
            <a:ext cx="5392615" cy="5284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427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ctr">
              <a:buNone/>
              <a:defRPr/>
            </a:pP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cat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-file –p &lt;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sha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  <a:defRPr/>
            </a:pP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Anzeige von beliebigen Objekten (</a:t>
            </a: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</a:rPr>
              <a:t>blob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</a:rPr>
              <a:t>tree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</a:rPr>
              <a:t>commit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, tag)</a:t>
            </a:r>
          </a:p>
          <a:p>
            <a:pPr marL="0" indent="0" algn="ctr">
              <a:buNone/>
              <a:defRPr/>
            </a:pPr>
            <a:endParaRPr lang="de-DE" sz="12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  <a:defRPr/>
            </a:pP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ls-tree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–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–t &lt;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tree-ish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  <a:endParaRPr lang="de-DE" sz="2000" dirty="0" smtClean="0"/>
          </a:p>
          <a:p>
            <a:pPr marL="0" indent="0" algn="ctr">
              <a:buNone/>
            </a:pP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Anzeige eines </a:t>
            </a: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</a:rPr>
              <a:t>Trees</a:t>
            </a:r>
            <a:endParaRPr lang="de-DE" sz="18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</a:pPr>
            <a:endParaRPr lang="de-DE" sz="12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commit-tree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–p &lt;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parent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-m &lt;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message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&lt;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tree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  <a:endParaRPr lang="de-DE" sz="2000" dirty="0" smtClean="0"/>
          </a:p>
          <a:p>
            <a:pPr marL="0" indent="0" algn="ctr">
              <a:buNone/>
            </a:pP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Neues Commit zusammenstellen</a:t>
            </a:r>
          </a:p>
          <a:p>
            <a:pPr marL="0" indent="0" algn="ctr">
              <a:buNone/>
            </a:pPr>
            <a:r>
              <a:rPr lang="de-DE" sz="1800" dirty="0" smtClean="0"/>
              <a:t/>
            </a:r>
            <a:br>
              <a:rPr lang="de-DE" sz="1800" dirty="0" smtClean="0"/>
            </a:b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hash-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object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/ 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hash-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object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-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w</a:t>
            </a:r>
            <a:endParaRPr lang="de-DE" sz="20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Objekt </a:t>
            </a:r>
            <a:r>
              <a:rPr lang="de-DE" sz="1800" dirty="0" err="1">
                <a:solidFill>
                  <a:schemeClr val="bg1">
                    <a:lumMod val="50000"/>
                  </a:schemeClr>
                </a:solidFill>
              </a:rPr>
              <a:t>Id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 erzeugen / Objekt 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speichern</a:t>
            </a:r>
          </a:p>
          <a:p>
            <a:pPr marL="0" indent="0" algn="ctr">
              <a:buNone/>
            </a:pPr>
            <a:endParaRPr lang="de-DE" sz="1200" dirty="0" smtClean="0"/>
          </a:p>
          <a:p>
            <a:pPr marL="0" indent="0" algn="ctr">
              <a:buNone/>
            </a:pP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fsck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–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unreachable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--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no-reflogs</a:t>
            </a:r>
            <a:endParaRPr lang="de-DE" sz="20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1800" dirty="0" err="1">
                <a:solidFill>
                  <a:schemeClr val="bg1">
                    <a:lumMod val="50000"/>
                  </a:schemeClr>
                </a:solidFill>
              </a:rPr>
              <a:t>Garbage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finden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/>
            </a:r>
            <a:br>
              <a:rPr lang="de-DE" sz="1800" dirty="0">
                <a:solidFill>
                  <a:schemeClr val="bg1">
                    <a:lumMod val="50000"/>
                  </a:schemeClr>
                </a:solidFill>
              </a:rPr>
            </a:br>
            <a:endParaRPr lang="de-DE" sz="18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</a:pP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gc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[--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prune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=all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]</a:t>
            </a:r>
          </a:p>
          <a:p>
            <a:pPr marL="0" indent="0" algn="ctr">
              <a:buNone/>
            </a:pPr>
            <a:r>
              <a:rPr lang="de-DE" sz="1800" dirty="0" err="1">
                <a:solidFill>
                  <a:schemeClr val="bg1">
                    <a:lumMod val="50000"/>
                  </a:schemeClr>
                </a:solidFill>
              </a:rPr>
              <a:t>Garbage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aufräumen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/>
            </a:r>
            <a:br>
              <a:rPr lang="de-DE" sz="1800" dirty="0">
                <a:solidFill>
                  <a:schemeClr val="bg1">
                    <a:lumMod val="50000"/>
                  </a:schemeClr>
                </a:solidFill>
              </a:rPr>
            </a:br>
            <a:endParaRPr lang="de-DE" sz="1800" b="1" dirty="0">
              <a:solidFill>
                <a:schemeClr val="bg1">
                  <a:lumMod val="50000"/>
                </a:schemeClr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endParaRPr lang="de-DE" sz="2400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OBJECTDATABASE – LOW LEVEL OPERATIONEN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46472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874280"/>
            <a:ext cx="8512232" cy="5512103"/>
          </a:xfrm>
        </p:spPr>
        <p:txBody>
          <a:bodyPr>
            <a:noAutofit/>
          </a:bodyPr>
          <a:lstStyle/>
          <a:p>
            <a:pPr marL="0" indent="0" algn="ctr">
              <a:buNone/>
              <a:defRPr/>
            </a:pP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ls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-files 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--stage </a:t>
            </a:r>
            <a:endParaRPr lang="de-DE" sz="2000" dirty="0" smtClean="0"/>
          </a:p>
          <a:p>
            <a:pPr marL="0" indent="0" algn="ctr">
              <a:buNone/>
              <a:defRPr/>
            </a:pP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Anzeige aller Dateien im Index</a:t>
            </a:r>
            <a:b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</a:br>
            <a:r>
              <a:rPr lang="de-DE" sz="1200" dirty="0" smtClean="0"/>
              <a:t> </a:t>
            </a:r>
          </a:p>
          <a:p>
            <a:pPr marL="0" indent="0" algn="ctr">
              <a:buNone/>
              <a:defRPr/>
            </a:pPr>
            <a:r>
              <a:rPr lang="de-DE" sz="1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add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file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&gt; / 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 update-index &lt;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file</a:t>
            </a:r>
            <a:r>
              <a:rPr lang="de-DE" sz="1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  <a:endParaRPr lang="de-DE" sz="1800" dirty="0" smtClean="0"/>
          </a:p>
          <a:p>
            <a:pPr marL="0" indent="0" algn="ctr">
              <a:buNone/>
              <a:defRPr/>
            </a:pPr>
            <a:r>
              <a:rPr lang="de-DE" sz="1600" dirty="0">
                <a:solidFill>
                  <a:schemeClr val="bg1">
                    <a:lumMod val="50000"/>
                  </a:schemeClr>
                </a:solidFill>
              </a:rPr>
              <a:t>Datei/Änderungen zum Index hinzufügen</a:t>
            </a: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:</a:t>
            </a:r>
            <a:b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</a:br>
            <a:endParaRPr lang="de-DE" sz="11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  <a:defRPr/>
            </a:pPr>
            <a:r>
              <a:rPr lang="de-DE" sz="1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read-tree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 --</a:t>
            </a:r>
            <a:r>
              <a:rPr lang="de-DE" sz="1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empty</a:t>
            </a:r>
            <a:endParaRPr lang="de-DE" sz="1800" dirty="0" smtClean="0"/>
          </a:p>
          <a:p>
            <a:pPr marL="0" indent="0" algn="ctr">
              <a:buNone/>
              <a:defRPr/>
            </a:pP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Index leeren</a:t>
            </a:r>
            <a:b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</a:br>
            <a:r>
              <a:rPr lang="de-DE" sz="1050" dirty="0" smtClean="0"/>
              <a:t> </a:t>
            </a:r>
          </a:p>
          <a:p>
            <a:pPr marL="0" indent="0" algn="ctr">
              <a:buNone/>
              <a:defRPr/>
            </a:pPr>
            <a:r>
              <a:rPr lang="de-DE" sz="1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read-tree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 –i --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prefix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path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&gt;/ &lt;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tree-ish</a:t>
            </a:r>
            <a:r>
              <a:rPr lang="de-DE" sz="1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  <a:endParaRPr lang="de-DE" sz="1800" dirty="0" smtClean="0"/>
          </a:p>
          <a:p>
            <a:pPr marL="0" indent="0" algn="ctr">
              <a:buNone/>
              <a:defRPr/>
            </a:pPr>
            <a:r>
              <a:rPr lang="de-DE" sz="1600" dirty="0">
                <a:solidFill>
                  <a:schemeClr val="bg1">
                    <a:lumMod val="50000"/>
                  </a:schemeClr>
                </a:solidFill>
              </a:rPr>
              <a:t>Index mit </a:t>
            </a:r>
            <a:r>
              <a:rPr lang="de-DE" sz="1600" dirty="0" err="1">
                <a:solidFill>
                  <a:schemeClr val="bg1">
                    <a:lumMod val="50000"/>
                  </a:schemeClr>
                </a:solidFill>
              </a:rPr>
              <a:t>Tree</a:t>
            </a:r>
            <a:r>
              <a:rPr lang="de-DE" sz="1600" dirty="0">
                <a:solidFill>
                  <a:schemeClr val="bg1">
                    <a:lumMod val="50000"/>
                  </a:schemeClr>
                </a:solidFill>
              </a:rPr>
              <a:t> füllen / </a:t>
            </a: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vereinigen </a:t>
            </a:r>
            <a:b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</a:br>
            <a:endParaRPr lang="de-DE" sz="12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  <a:defRPr/>
            </a:pPr>
            <a:r>
              <a:rPr lang="de-DE" sz="1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write-</a:t>
            </a:r>
            <a:r>
              <a:rPr lang="de-DE" sz="1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tree</a:t>
            </a:r>
            <a:endParaRPr lang="de-DE" sz="1800" dirty="0" smtClean="0"/>
          </a:p>
          <a:p>
            <a:pPr marL="0" indent="0" algn="ctr">
              <a:buNone/>
              <a:defRPr/>
            </a:pPr>
            <a:r>
              <a:rPr lang="de-DE" sz="1600" dirty="0" err="1" smtClean="0">
                <a:solidFill>
                  <a:schemeClr val="bg1">
                    <a:lumMod val="50000"/>
                  </a:schemeClr>
                </a:solidFill>
              </a:rPr>
              <a:t>Tree</a:t>
            </a: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 schreiben</a:t>
            </a:r>
            <a:endParaRPr lang="de-DE" sz="16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  <a:defRPr/>
            </a:pPr>
            <a:r>
              <a:rPr lang="de-DE" sz="1200" dirty="0" smtClean="0"/>
              <a:t> </a:t>
            </a:r>
            <a:r>
              <a:rPr lang="de-DE" sz="1600" dirty="0" smtClean="0"/>
              <a:t/>
            </a:r>
            <a:br>
              <a:rPr lang="de-DE" sz="1600" dirty="0" smtClean="0"/>
            </a:b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 update-index --[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no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-]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assume-unchanged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 -- &lt;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file</a:t>
            </a:r>
            <a:r>
              <a:rPr lang="de-DE" sz="1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  <a:endParaRPr lang="de-DE" sz="1800" dirty="0" smtClean="0"/>
          </a:p>
          <a:p>
            <a:pPr marL="0" indent="0" algn="ctr">
              <a:buNone/>
            </a:pP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„</a:t>
            </a:r>
            <a:r>
              <a:rPr lang="de-DE" sz="1600" dirty="0" err="1">
                <a:solidFill>
                  <a:schemeClr val="bg1">
                    <a:lumMod val="50000"/>
                  </a:schemeClr>
                </a:solidFill>
              </a:rPr>
              <a:t>Getrackte</a:t>
            </a:r>
            <a:r>
              <a:rPr lang="de-DE" sz="1600" dirty="0">
                <a:solidFill>
                  <a:schemeClr val="bg1">
                    <a:lumMod val="50000"/>
                  </a:schemeClr>
                </a:solidFill>
              </a:rPr>
              <a:t>“ Dateien </a:t>
            </a: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ignorieren</a:t>
            </a:r>
          </a:p>
          <a:p>
            <a:pPr marL="0" indent="0" algn="ctr">
              <a:buNone/>
            </a:pPr>
            <a:r>
              <a:rPr lang="de-DE" sz="1200" dirty="0" smtClean="0"/>
              <a:t> </a:t>
            </a:r>
            <a:r>
              <a:rPr lang="de-DE" sz="1600" dirty="0" smtClean="0"/>
              <a:t/>
            </a:r>
            <a:br>
              <a:rPr lang="de-DE" sz="1600" dirty="0" smtClean="0"/>
            </a:br>
            <a:r>
              <a:rPr lang="de-DE" sz="1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ls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-files -</a:t>
            </a:r>
            <a:r>
              <a:rPr lang="de-DE" sz="1800" b="1" dirty="0" smtClean="0">
                <a:solidFill>
                  <a:srgbClr val="009587"/>
                </a:solidFill>
                <a:latin typeface="Courier New"/>
                <a:cs typeface="Courier New"/>
              </a:rPr>
              <a:t>v</a:t>
            </a:r>
            <a:endParaRPr lang="de-DE" sz="1800" dirty="0" smtClean="0"/>
          </a:p>
          <a:p>
            <a:pPr marL="0" lvl="0" indent="0" algn="ctr">
              <a:buNone/>
            </a:pP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Ignorierte Dateien anzeigen</a:t>
            </a:r>
            <a:endParaRPr lang="de-DE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GEHEIMNISSE DES INDEX (STAGE, CACHE)</a:t>
            </a:r>
            <a:endParaRPr lang="de-DE" dirty="0"/>
          </a:p>
        </p:txBody>
      </p:sp>
      <p:sp>
        <p:nvSpPr>
          <p:cNvPr id="4" name="Inhaltsplatzhalter 2"/>
          <p:cNvSpPr txBox="1">
            <a:spLocks/>
          </p:cNvSpPr>
          <p:nvPr/>
        </p:nvSpPr>
        <p:spPr>
          <a:xfrm>
            <a:off x="457200" y="1181100"/>
            <a:ext cx="8229600" cy="52052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de-DE" sz="3200" dirty="0" smtClean="0">
              <a:solidFill>
                <a:srgbClr val="77736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84662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>
            <a:spLocks noGrp="1"/>
          </p:cNvSpPr>
          <p:nvPr>
            <p:ph idx="1"/>
          </p:nvPr>
        </p:nvSpPr>
        <p:spPr>
          <a:xfrm>
            <a:off x="315884" y="4797152"/>
            <a:ext cx="8512232" cy="5084763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383808" indent="-160574">
              <a:lnSpc>
                <a:spcPct val="120000"/>
              </a:lnSpc>
              <a:defRPr sz="1800"/>
            </a:pPr>
            <a:r>
              <a:rPr sz="1700" dirty="0"/>
              <a:t>Branches können von jedem Entwickler lokal angelegt werden.</a:t>
            </a:r>
          </a:p>
          <a:p>
            <a:pPr marL="383808" indent="-160574">
              <a:lnSpc>
                <a:spcPct val="120000"/>
              </a:lnSpc>
              <a:defRPr sz="1800"/>
            </a:pPr>
            <a:r>
              <a:rPr sz="1700" dirty="0"/>
              <a:t>Ein Branch ist im Workspace immer aktiv (Default: „master“).</a:t>
            </a:r>
          </a:p>
          <a:p>
            <a:pPr marL="383808" indent="-160574">
              <a:lnSpc>
                <a:spcPct val="120000"/>
              </a:lnSpc>
              <a:defRPr sz="1800"/>
            </a:pPr>
            <a:r>
              <a:rPr sz="1700" dirty="0"/>
              <a:t>Ein Branch ist nichts weiter als der Zeiger auf ein Commit.</a:t>
            </a:r>
          </a:p>
          <a:p>
            <a:pPr marL="383808" indent="-160574">
              <a:lnSpc>
                <a:spcPct val="120000"/>
              </a:lnSpc>
              <a:defRPr sz="1800"/>
            </a:pPr>
            <a:r>
              <a:rPr sz="1700" dirty="0"/>
              <a:t>Bei jedem neuen Commit wird der aktive Branch auf das neue Commit gesetzt.</a:t>
            </a:r>
          </a:p>
        </p:txBody>
      </p:sp>
      <p:sp>
        <p:nvSpPr>
          <p:cNvPr id="247" name="Shape 247"/>
          <p:cNvSpPr/>
          <p:nvPr/>
        </p:nvSpPr>
        <p:spPr>
          <a:xfrm>
            <a:off x="5757979" y="4453644"/>
            <a:ext cx="2375297" cy="2321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 algn="l" defTabSz="566674">
              <a:buFont typeface="Gill Sans"/>
              <a:defRPr sz="1358">
                <a:solidFill>
                  <a:srgbClr val="5E5E5E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000" dirty="0"/>
              <a:t>* aus „Git - Grundlagen und Workflows“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sz="3600" spc="-105" dirty="0" smtClean="0"/>
              <a:t>VERZWEIGUNGEN - BRANCHES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2556" y="1271929"/>
            <a:ext cx="6510408" cy="3067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045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ctr">
              <a:buNone/>
              <a:defRPr/>
            </a:pP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-v</a:t>
            </a:r>
          </a:p>
          <a:p>
            <a:pPr marL="0" lvl="0" indent="0" algn="ctr">
              <a:buNone/>
              <a:defRPr/>
            </a:pPr>
            <a:r>
              <a:rPr lang="de-DE" sz="1600" dirty="0" err="1" smtClean="0">
                <a:solidFill>
                  <a:schemeClr val="bg1">
                    <a:lumMod val="50000"/>
                  </a:schemeClr>
                </a:solidFill>
              </a:rPr>
              <a:t>Branch</a:t>
            </a: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 anzeigen</a:t>
            </a:r>
          </a:p>
          <a:p>
            <a:pPr marL="0" lvl="0" indent="0" algn="ctr">
              <a:buNone/>
              <a:defRPr/>
            </a:pPr>
            <a:endParaRPr lang="de-DE" sz="1200" dirty="0" smtClean="0"/>
          </a:p>
          <a:p>
            <a:pPr marL="0" indent="0" algn="ctr">
              <a:buNone/>
              <a:defRPr/>
            </a:pP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&gt; [&lt;start-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-oder-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ref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&gt;]</a:t>
            </a:r>
          </a:p>
          <a:p>
            <a:pPr marL="0" lvl="0" indent="0" algn="ctr">
              <a:buNone/>
              <a:defRPr/>
            </a:pPr>
            <a:r>
              <a:rPr lang="de-DE" sz="1600" dirty="0" err="1" smtClean="0">
                <a:solidFill>
                  <a:schemeClr val="bg1">
                    <a:lumMod val="50000"/>
                  </a:schemeClr>
                </a:solidFill>
              </a:rPr>
              <a:t>Branch</a:t>
            </a: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 anlegen</a:t>
            </a:r>
          </a:p>
          <a:p>
            <a:pPr marL="0" lvl="0" indent="0" algn="ctr">
              <a:buNone/>
              <a:defRPr/>
            </a:pPr>
            <a:endParaRPr lang="de-DE" sz="1200" dirty="0" smtClean="0"/>
          </a:p>
          <a:p>
            <a:pPr marL="0" indent="0" algn="ctr">
              <a:buNone/>
              <a:defRPr/>
            </a:pP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checkout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lvl="0" indent="0" algn="ctr">
              <a:buNone/>
              <a:defRPr/>
            </a:pPr>
            <a:r>
              <a:rPr lang="de-DE" sz="1600" dirty="0" err="1" smtClean="0">
                <a:solidFill>
                  <a:schemeClr val="bg1">
                    <a:lumMod val="50000"/>
                  </a:schemeClr>
                </a:solidFill>
              </a:rPr>
              <a:t>Branch</a:t>
            </a: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 wechseln</a:t>
            </a:r>
          </a:p>
          <a:p>
            <a:pPr marL="0" lvl="0" indent="0" algn="ctr">
              <a:buNone/>
              <a:defRPr/>
            </a:pPr>
            <a:endParaRPr lang="de-DE" sz="1200" dirty="0" smtClean="0"/>
          </a:p>
          <a:p>
            <a:pPr marL="0" indent="0" algn="ctr">
              <a:buNone/>
              <a:defRPr/>
            </a:pP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–d &lt;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&gt; /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–D &lt;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lvl="0" indent="0" algn="ctr">
              <a:buNone/>
              <a:defRPr/>
            </a:pPr>
            <a:r>
              <a:rPr lang="de-DE" sz="1600" dirty="0" err="1" smtClean="0">
                <a:solidFill>
                  <a:schemeClr val="bg1">
                    <a:lumMod val="50000"/>
                  </a:schemeClr>
                </a:solidFill>
              </a:rPr>
              <a:t>Branch</a:t>
            </a: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 löschen</a:t>
            </a:r>
          </a:p>
          <a:p>
            <a:pPr marL="0" lvl="0" indent="0" algn="ctr">
              <a:buNone/>
              <a:defRPr/>
            </a:pPr>
            <a:endParaRPr lang="de-DE" sz="1200" dirty="0" smtClean="0"/>
          </a:p>
          <a:p>
            <a:pPr marL="0" indent="0" algn="ctr">
              <a:buNone/>
              <a:defRPr/>
            </a:pP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tag</a:t>
            </a:r>
          </a:p>
          <a:p>
            <a:pPr marL="0" lvl="0" indent="0" algn="ctr">
              <a:buNone/>
              <a:defRPr/>
            </a:pP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Tag anzeigen</a:t>
            </a:r>
          </a:p>
          <a:p>
            <a:pPr marL="0" lvl="0" indent="0" algn="ctr">
              <a:buNone/>
              <a:defRPr/>
            </a:pPr>
            <a:endParaRPr lang="de-DE" sz="1200" dirty="0" smtClean="0"/>
          </a:p>
          <a:p>
            <a:pPr marL="0" indent="0" algn="ctr">
              <a:buNone/>
              <a:defRPr/>
            </a:pP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tag –a &lt;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&gt; &lt;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-oder-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ref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lvl="0" indent="0" algn="ctr">
              <a:buNone/>
              <a:defRPr/>
            </a:pP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Tag anlegen</a:t>
            </a:r>
            <a:b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</a:br>
            <a:endParaRPr lang="de-DE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BRANCHES </a:t>
            </a:r>
            <a:r>
              <a:rPr lang="de-DE" dirty="0" smtClean="0"/>
              <a:t>&amp; </a:t>
            </a:r>
            <a:r>
              <a:rPr lang="de-DE" dirty="0" smtClean="0"/>
              <a:t>TAGS:  ÜBERBLICK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609586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ctr">
              <a:buNone/>
              <a:defRPr/>
            </a:pP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show-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ref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--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head</a:t>
            </a:r>
            <a:endParaRPr lang="de-DE" sz="20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  <a:defRPr/>
            </a:pP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Alle </a:t>
            </a:r>
            <a:r>
              <a:rPr lang="de-DE" sz="1800" dirty="0" err="1">
                <a:solidFill>
                  <a:schemeClr val="bg1">
                    <a:lumMod val="50000"/>
                  </a:schemeClr>
                </a:solidFill>
              </a:rPr>
              <a:t>Refs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 anzeigen (siehe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 auch </a:t>
            </a:r>
            <a:r>
              <a:rPr lang="de-DE" sz="1800" dirty="0" smtClean="0">
                <a:solidFill>
                  <a:srgbClr val="009587"/>
                </a:solidFill>
              </a:rPr>
              <a:t>.</a:t>
            </a:r>
            <a:r>
              <a:rPr lang="de-DE" sz="1800" dirty="0" err="1" smtClean="0">
                <a:solidFill>
                  <a:srgbClr val="009587"/>
                </a:solidFill>
              </a:rPr>
              <a:t>git</a:t>
            </a:r>
            <a:r>
              <a:rPr lang="de-DE" sz="1800" dirty="0">
                <a:solidFill>
                  <a:srgbClr val="009587"/>
                </a:solidFill>
              </a:rPr>
              <a:t>/</a:t>
            </a:r>
            <a:r>
              <a:rPr lang="de-DE" sz="1800" dirty="0" err="1">
                <a:solidFill>
                  <a:srgbClr val="009587"/>
                </a:solidFill>
              </a:rPr>
              <a:t>refs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)</a:t>
            </a:r>
            <a:endParaRPr lang="de-DE" sz="18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  <a:defRPr/>
            </a:pPr>
            <a:endParaRPr lang="de-DE" sz="1200" dirty="0" smtClean="0"/>
          </a:p>
          <a:p>
            <a:pPr marL="0" indent="0" algn="ctr">
              <a:buNone/>
              <a:defRPr/>
            </a:pP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show-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ref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--tags --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dereference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</a:p>
          <a:p>
            <a:pPr marL="0" indent="0" algn="ctr">
              <a:buNone/>
              <a:defRPr/>
            </a:pP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</a:rPr>
              <a:t>Annotated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Tags </a:t>
            </a: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</a:rPr>
              <a:t>dereferenzieren</a:t>
            </a:r>
            <a:endParaRPr lang="de-DE" sz="18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  <a:defRPr/>
            </a:pPr>
            <a:r>
              <a:rPr lang="de-DE" sz="1200" dirty="0" smtClean="0"/>
              <a:t> </a:t>
            </a:r>
            <a:r>
              <a:rPr lang="de-DE" sz="2000" dirty="0" smtClean="0"/>
              <a:t/>
            </a:r>
            <a:br>
              <a:rPr lang="de-DE" sz="2000" dirty="0" smtClean="0"/>
            </a:b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update-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ref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full-ref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&gt; &lt;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sha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</a:pP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</a:rPr>
              <a:t>Ref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explizit 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aktualisieren</a:t>
            </a:r>
          </a:p>
          <a:p>
            <a:pPr marL="0" indent="0" algn="ctr">
              <a:buNone/>
            </a:pPr>
            <a:endParaRPr lang="de-DE" sz="1200" dirty="0"/>
          </a:p>
          <a:p>
            <a:pPr marL="0" indent="0" algn="ctr">
              <a:buNone/>
            </a:pP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reset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--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hard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sha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-oder-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ref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&gt; #Index + Workspace</a:t>
            </a:r>
          </a:p>
          <a:p>
            <a:pPr marL="0" indent="0" algn="ctr">
              <a:buNone/>
            </a:pP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reset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sha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-oder-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ref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#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Index</a:t>
            </a:r>
          </a:p>
          <a:p>
            <a:pPr marL="0" indent="0" algn="ctr">
              <a:buNone/>
            </a:pP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reset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--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soft &lt;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sha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-oder-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ref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#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Nur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Ref</a:t>
            </a:r>
            <a:endParaRPr lang="de-DE" sz="20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  <a:defRPr/>
            </a:pP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</a:rPr>
              <a:t>Ref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 [+Index +Workspace] 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des aktuellen </a:t>
            </a:r>
            <a:r>
              <a:rPr lang="de-DE" sz="1800" dirty="0" err="1">
                <a:solidFill>
                  <a:schemeClr val="bg1">
                    <a:lumMod val="50000"/>
                  </a:schemeClr>
                </a:solidFill>
              </a:rPr>
              <a:t>Branches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setzen</a:t>
            </a:r>
            <a:endParaRPr lang="de-DE" sz="18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  <a:defRPr/>
            </a:pPr>
            <a:r>
              <a:rPr lang="de-DE" sz="1200" dirty="0" smtClean="0"/>
              <a:t> </a:t>
            </a:r>
            <a:r>
              <a:rPr lang="de-DE" sz="2000" dirty="0" smtClean="0"/>
              <a:t/>
            </a:r>
            <a:br>
              <a:rPr lang="de-DE" sz="2000" dirty="0" smtClean="0"/>
            </a:b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reflog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/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reflog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ref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lvl="0" indent="0" algn="ctr">
              <a:buNone/>
              <a:defRPr/>
            </a:pP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</a:rPr>
              <a:t>Ref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-Änderungen nachvollziehen</a:t>
            </a:r>
            <a:b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</a:br>
            <a:endParaRPr lang="de-DE" sz="1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REFERENZEN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773874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448755" y="1505966"/>
            <a:ext cx="8512232" cy="199174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b="1" spc="30" dirty="0">
                <a:ln w="3175" cmpd="sng">
                  <a:noFill/>
                </a:ln>
                <a:solidFill>
                  <a:srgbClr val="ED6F49"/>
                </a:solidFill>
              </a:rPr>
              <a:t>René </a:t>
            </a:r>
            <a:r>
              <a:rPr lang="de-DE" sz="2400" b="1" spc="30" dirty="0" err="1" smtClean="0">
                <a:ln w="3175" cmpd="sng">
                  <a:noFill/>
                </a:ln>
                <a:solidFill>
                  <a:srgbClr val="ED6F49"/>
                </a:solidFill>
              </a:rPr>
              <a:t>Preißel</a:t>
            </a:r>
            <a:r>
              <a:rPr lang="de-DE" sz="2400" b="1" spc="30" dirty="0" smtClean="0">
                <a:ln w="3175" cmpd="sng">
                  <a:noFill/>
                </a:ln>
                <a:solidFill>
                  <a:srgbClr val="ED6F49"/>
                </a:solidFill>
              </a:rPr>
              <a:t> </a:t>
            </a:r>
            <a:r>
              <a:rPr lang="de-DE" sz="2400" dirty="0" smtClean="0"/>
              <a:t>| </a:t>
            </a:r>
            <a:r>
              <a:rPr lang="de-DE" sz="2400" b="1" dirty="0" smtClean="0"/>
              <a:t>Freiberuflicher </a:t>
            </a:r>
            <a:r>
              <a:rPr lang="de-DE" sz="2400" b="1" dirty="0"/>
              <a:t>Softwarearchitekt, </a:t>
            </a:r>
            <a:endParaRPr lang="de-DE" sz="2400" b="1" dirty="0" smtClean="0"/>
          </a:p>
          <a:p>
            <a:pPr marL="0" indent="0">
              <a:buNone/>
            </a:pPr>
            <a:r>
              <a:rPr lang="de-DE" sz="2400" b="1" dirty="0" smtClean="0"/>
              <a:t>Entwickler </a:t>
            </a:r>
            <a:r>
              <a:rPr lang="de-DE" sz="2400" b="1" dirty="0"/>
              <a:t>und </a:t>
            </a:r>
            <a:r>
              <a:rPr lang="de-DE" sz="2400" b="1" dirty="0" smtClean="0"/>
              <a:t>Trainer</a:t>
            </a:r>
          </a:p>
          <a:p>
            <a:pPr marL="0" indent="0">
              <a:buNone/>
            </a:pPr>
            <a:r>
              <a:rPr lang="de-DE" sz="1800" dirty="0" smtClean="0"/>
              <a:t>Co-Autor des Buchs „</a:t>
            </a:r>
            <a:r>
              <a:rPr lang="de-DE" sz="1800" dirty="0" err="1" smtClean="0"/>
              <a:t>Git</a:t>
            </a:r>
            <a:r>
              <a:rPr lang="de-DE" sz="1800" dirty="0" smtClean="0"/>
              <a:t>: Dezentrale Versionsverwaltung im Team –</a:t>
            </a:r>
          </a:p>
          <a:p>
            <a:pPr marL="0" indent="0">
              <a:buNone/>
            </a:pPr>
            <a:r>
              <a:rPr lang="de-DE" sz="1800" dirty="0" smtClean="0"/>
              <a:t>Grundlagen und Workflows“</a:t>
            </a:r>
          </a:p>
          <a:p>
            <a:pPr marL="0" indent="0">
              <a:buNone/>
            </a:pPr>
            <a:r>
              <a:rPr lang="de-DE" sz="1800" dirty="0" smtClean="0"/>
              <a:t>Kontakt: </a:t>
            </a:r>
            <a:r>
              <a:rPr lang="de-DE" sz="1800" dirty="0" err="1" smtClean="0"/>
              <a:t>rene.preissel@etosquare.de</a:t>
            </a:r>
            <a:endParaRPr lang="de-DE" sz="1800" dirty="0" smtClean="0"/>
          </a:p>
          <a:p>
            <a:pPr marL="0" indent="0">
              <a:buNone/>
            </a:pPr>
            <a:endParaRPr lang="de-DE" sz="2000" dirty="0" smtClean="0"/>
          </a:p>
          <a:p>
            <a:endParaRPr lang="de-DE" sz="240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VORSTELLUNG</a:t>
            </a:r>
            <a:endParaRPr lang="de-DE" dirty="0"/>
          </a:p>
        </p:txBody>
      </p:sp>
      <p:pic>
        <p:nvPicPr>
          <p:cNvPr id="4" name="Bild 3" descr="rene.jpe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64" b="18507"/>
          <a:stretch/>
        </p:blipFill>
        <p:spPr>
          <a:xfrm>
            <a:off x="800116" y="1614594"/>
            <a:ext cx="1541653" cy="1641111"/>
          </a:xfrm>
          <a:prstGeom prst="rect">
            <a:avLst/>
          </a:prstGeom>
        </p:spPr>
      </p:pic>
      <p:pic>
        <p:nvPicPr>
          <p:cNvPr id="5" name="Bild 4" descr="nils.jpg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356"/>
          <a:stretch/>
        </p:blipFill>
        <p:spPr>
          <a:xfrm>
            <a:off x="800116" y="3917577"/>
            <a:ext cx="1541653" cy="1641111"/>
          </a:xfrm>
          <a:prstGeom prst="rect">
            <a:avLst/>
          </a:prstGeom>
        </p:spPr>
      </p:pic>
      <p:sp>
        <p:nvSpPr>
          <p:cNvPr id="6" name="Inhaltsplatzhalter 2"/>
          <p:cNvSpPr txBox="1">
            <a:spLocks/>
          </p:cNvSpPr>
          <p:nvPr/>
        </p:nvSpPr>
        <p:spPr>
          <a:xfrm>
            <a:off x="2448755" y="3803212"/>
            <a:ext cx="6238046" cy="23090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b="0" kern="1200">
                <a:solidFill>
                  <a:srgbClr val="77736F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77736F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77736F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77736F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77736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2200" b="1" spc="30" dirty="0" smtClean="0">
                <a:solidFill>
                  <a:srgbClr val="ED6F49"/>
                </a:solidFill>
              </a:rPr>
              <a:t>Nils Hartmann </a:t>
            </a:r>
            <a:r>
              <a:rPr lang="de-DE" sz="2200" dirty="0" smtClean="0">
                <a:solidFill>
                  <a:srgbClr val="4D4D4D"/>
                </a:solidFill>
              </a:rPr>
              <a:t>| </a:t>
            </a:r>
            <a:r>
              <a:rPr lang="de-DE" sz="2200" b="1" dirty="0" smtClean="0">
                <a:solidFill>
                  <a:srgbClr val="4D4D4D"/>
                </a:solidFill>
              </a:rPr>
              <a:t>Java-Softwareentwickler, Techniker Krankenkasse </a:t>
            </a:r>
          </a:p>
          <a:p>
            <a:pPr marL="0" indent="0">
              <a:buNone/>
            </a:pPr>
            <a:r>
              <a:rPr lang="de-DE" sz="2000" dirty="0" smtClean="0">
                <a:solidFill>
                  <a:srgbClr val="4D4D4D"/>
                </a:solidFill>
              </a:rPr>
              <a:t>Schwerpunkte: </a:t>
            </a:r>
            <a:r>
              <a:rPr lang="de-DE" sz="2000" dirty="0" err="1" smtClean="0">
                <a:solidFill>
                  <a:srgbClr val="4D4D4D"/>
                </a:solidFill>
              </a:rPr>
              <a:t>OSGi</a:t>
            </a:r>
            <a:r>
              <a:rPr lang="de-DE" sz="2000" dirty="0" smtClean="0">
                <a:solidFill>
                  <a:srgbClr val="4D4D4D"/>
                </a:solidFill>
              </a:rPr>
              <a:t>, </a:t>
            </a:r>
            <a:r>
              <a:rPr lang="de-DE" sz="2000" dirty="0" err="1" smtClean="0">
                <a:solidFill>
                  <a:srgbClr val="4D4D4D"/>
                </a:solidFill>
              </a:rPr>
              <a:t>Eclipse</a:t>
            </a:r>
            <a:r>
              <a:rPr lang="de-DE" sz="2000" dirty="0" smtClean="0">
                <a:solidFill>
                  <a:srgbClr val="4D4D4D"/>
                </a:solidFill>
              </a:rPr>
              <a:t> und </a:t>
            </a:r>
            <a:r>
              <a:rPr lang="de-DE" sz="2000" dirty="0" err="1" smtClean="0">
                <a:solidFill>
                  <a:srgbClr val="4D4D4D"/>
                </a:solidFill>
              </a:rPr>
              <a:t>Build</a:t>
            </a:r>
            <a:r>
              <a:rPr lang="de-DE" sz="2000" dirty="0" smtClean="0">
                <a:solidFill>
                  <a:srgbClr val="4D4D4D"/>
                </a:solidFill>
              </a:rPr>
              <a:t>-Management</a:t>
            </a:r>
          </a:p>
          <a:p>
            <a:pPr marL="0" indent="0">
              <a:buNone/>
            </a:pPr>
            <a:r>
              <a:rPr lang="de-DE" sz="2000" dirty="0" smtClean="0">
                <a:solidFill>
                  <a:srgbClr val="4D4D4D"/>
                </a:solidFill>
              </a:rPr>
              <a:t>Kontakt: </a:t>
            </a:r>
            <a:r>
              <a:rPr lang="de-DE" sz="2000" dirty="0" err="1" smtClean="0">
                <a:solidFill>
                  <a:srgbClr val="4D4D4D"/>
                </a:solidFill>
              </a:rPr>
              <a:t>nils@nilshartmann.net</a:t>
            </a:r>
            <a:endParaRPr lang="de-DE" sz="2000" dirty="0">
              <a:solidFill>
                <a:srgbClr val="4D4D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45394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lvl="0">
              <a:buNone/>
              <a:defRPr/>
            </a:pPr>
            <a:r>
              <a:rPr lang="de-DE" sz="2400" dirty="0" err="1" smtClean="0"/>
              <a:t>Repository</a:t>
            </a:r>
            <a:r>
              <a:rPr lang="de-DE" sz="2400" dirty="0" smtClean="0"/>
              <a:t>: einstieg</a:t>
            </a:r>
          </a:p>
          <a:p>
            <a:pPr lvl="0">
              <a:defRPr/>
            </a:pPr>
            <a:r>
              <a:rPr lang="de-DE" sz="2400" dirty="0" smtClean="0"/>
              <a:t>Aufgabe 1:</a:t>
            </a:r>
            <a:br>
              <a:rPr lang="de-DE" sz="2400" dirty="0" smtClean="0"/>
            </a:br>
            <a:r>
              <a:rPr lang="de-DE" sz="2400" dirty="0" smtClean="0"/>
              <a:t>Untersuchen Sie die </a:t>
            </a:r>
            <a:r>
              <a:rPr lang="de-DE" sz="2400" dirty="0" err="1" smtClean="0"/>
              <a:t>Trees</a:t>
            </a:r>
            <a:r>
              <a:rPr lang="de-DE" sz="2400" dirty="0" smtClean="0"/>
              <a:t> der beiden ersten </a:t>
            </a:r>
            <a:r>
              <a:rPr lang="de-DE" sz="2400" dirty="0" err="1" smtClean="0"/>
              <a:t>Commits</a:t>
            </a:r>
            <a:r>
              <a:rPr lang="de-DE" sz="2400" dirty="0" smtClean="0"/>
              <a:t> (9a6686 und a2e182). Wie viele neue </a:t>
            </a:r>
            <a:r>
              <a:rPr lang="de-DE" sz="2400" dirty="0" err="1" smtClean="0"/>
              <a:t>Blobs</a:t>
            </a:r>
            <a:r>
              <a:rPr lang="de-DE" sz="2400" dirty="0" smtClean="0"/>
              <a:t> und </a:t>
            </a:r>
            <a:r>
              <a:rPr lang="de-DE" sz="2400" dirty="0" err="1" smtClean="0"/>
              <a:t>Trees</a:t>
            </a:r>
            <a:r>
              <a:rPr lang="de-DE" sz="2400" dirty="0" smtClean="0"/>
              <a:t> mussten für das zweite </a:t>
            </a:r>
            <a:r>
              <a:rPr lang="de-DE" sz="2400" dirty="0" err="1" smtClean="0"/>
              <a:t>Commit</a:t>
            </a:r>
            <a:r>
              <a:rPr lang="de-DE" sz="2400" dirty="0" smtClean="0"/>
              <a:t> angelegt werden?</a:t>
            </a:r>
          </a:p>
          <a:p>
            <a:pPr lvl="0">
              <a:defRPr/>
            </a:pPr>
            <a:r>
              <a:rPr lang="de-DE" sz="2400" dirty="0" smtClean="0"/>
              <a:t>Aufgabe 2:</a:t>
            </a:r>
            <a:br>
              <a:rPr lang="de-DE" sz="2400" dirty="0" smtClean="0"/>
            </a:br>
            <a:r>
              <a:rPr lang="de-DE" sz="2400" dirty="0" smtClean="0"/>
              <a:t>Ab </a:t>
            </a:r>
            <a:r>
              <a:rPr lang="de-DE" sz="2400" dirty="0" err="1" smtClean="0"/>
              <a:t>wieviel</a:t>
            </a:r>
            <a:r>
              <a:rPr lang="de-DE" sz="2400" dirty="0" smtClean="0"/>
              <a:t> Prozent erkennt </a:t>
            </a:r>
            <a:r>
              <a:rPr lang="de-DE" sz="2400" dirty="0" err="1" smtClean="0"/>
              <a:t>Git</a:t>
            </a:r>
            <a:r>
              <a:rPr lang="de-DE" sz="2400" dirty="0" smtClean="0"/>
              <a:t> das Unbenennen der Datei </a:t>
            </a:r>
            <a:br>
              <a:rPr lang="de-DE" sz="2400" dirty="0" smtClean="0"/>
            </a:br>
            <a:r>
              <a:rPr lang="de-DE" sz="2400" dirty="0" smtClean="0"/>
              <a:t>von </a:t>
            </a:r>
            <a:r>
              <a:rPr lang="de-DE" sz="2400" dirty="0" err="1" smtClean="0"/>
              <a:t>src/en/Hello.groovy</a:t>
            </a:r>
            <a:r>
              <a:rPr lang="de-DE" sz="2400" dirty="0" smtClean="0"/>
              <a:t> nach </a:t>
            </a:r>
            <a:r>
              <a:rPr lang="de-DE" sz="2400" dirty="0" err="1" smtClean="0"/>
              <a:t>src/en/HelloWorld.groovy</a:t>
            </a:r>
            <a:r>
              <a:rPr lang="de-DE" sz="2400" dirty="0" smtClean="0"/>
              <a:t>?</a:t>
            </a:r>
          </a:p>
          <a:p>
            <a:pPr lvl="0">
              <a:defRPr/>
            </a:pPr>
            <a:r>
              <a:rPr lang="de-DE" sz="2400" dirty="0" smtClean="0"/>
              <a:t>Aufgabe 3:</a:t>
            </a:r>
            <a:br>
              <a:rPr lang="de-DE" sz="2400" dirty="0" smtClean="0"/>
            </a:br>
            <a:r>
              <a:rPr lang="de-DE" sz="2400" dirty="0" smtClean="0"/>
              <a:t>Erzeugen Sie ein neues </a:t>
            </a:r>
            <a:r>
              <a:rPr lang="de-DE" sz="2400" dirty="0" err="1" smtClean="0"/>
              <a:t>Commit</a:t>
            </a:r>
            <a:r>
              <a:rPr lang="de-DE" sz="2400" dirty="0" smtClean="0"/>
              <a:t> auf Basis des </a:t>
            </a:r>
            <a:r>
              <a:rPr lang="de-DE" sz="2400" dirty="0" err="1" smtClean="0"/>
              <a:t>Commits</a:t>
            </a:r>
            <a:r>
              <a:rPr lang="de-DE" sz="2400" dirty="0" smtClean="0"/>
              <a:t> f495c5, welches nur die zwei Dateien (</a:t>
            </a:r>
            <a:r>
              <a:rPr lang="de-DE" sz="2400" dirty="0" err="1" smtClean="0"/>
              <a:t>src/en/Hello.groovy</a:t>
            </a:r>
            <a:r>
              <a:rPr lang="de-DE" sz="2400" dirty="0" smtClean="0"/>
              <a:t> und </a:t>
            </a:r>
            <a:r>
              <a:rPr lang="de-DE" sz="2400" dirty="0" err="1" smtClean="0"/>
              <a:t>src/en/Hello.groovy</a:t>
            </a:r>
            <a:r>
              <a:rPr lang="de-DE" sz="2400" dirty="0" smtClean="0"/>
              <a:t>) als </a:t>
            </a:r>
            <a:r>
              <a:rPr lang="de-DE" sz="2400" dirty="0" err="1" smtClean="0"/>
              <a:t>Root-Tree</a:t>
            </a:r>
            <a:r>
              <a:rPr lang="de-DE" sz="2400" dirty="0" smtClean="0"/>
              <a:t> beinhaltet und keinen </a:t>
            </a:r>
            <a:r>
              <a:rPr lang="de-DE" sz="2400" dirty="0" err="1" smtClean="0"/>
              <a:t>Parent</a:t>
            </a:r>
            <a:r>
              <a:rPr lang="de-DE" sz="2400" dirty="0" smtClean="0"/>
              <a:t> hat.</a:t>
            </a:r>
          </a:p>
          <a:p>
            <a:pPr lvl="0">
              <a:defRPr/>
            </a:pPr>
            <a:r>
              <a:rPr lang="de-DE" sz="2400" dirty="0" smtClean="0"/>
              <a:t>Aufgabe 4:</a:t>
            </a:r>
            <a:br>
              <a:rPr lang="de-DE" sz="2400" dirty="0" smtClean="0"/>
            </a:br>
            <a:r>
              <a:rPr lang="de-DE" sz="2400" dirty="0" smtClean="0"/>
              <a:t>Überprüfen Sie ob das angelegte </a:t>
            </a:r>
            <a:r>
              <a:rPr lang="de-DE" sz="2400" dirty="0" err="1" smtClean="0"/>
              <a:t>Commit</a:t>
            </a:r>
            <a:r>
              <a:rPr lang="de-DE" sz="2400" dirty="0" smtClean="0"/>
              <a:t> aus Aufgabe 3 als </a:t>
            </a:r>
            <a:r>
              <a:rPr lang="de-DE" sz="2400" dirty="0" err="1" smtClean="0"/>
              <a:t>Garbage</a:t>
            </a:r>
            <a:r>
              <a:rPr lang="de-DE" sz="2400" dirty="0" smtClean="0"/>
              <a:t> erkannt wird.</a:t>
            </a:r>
          </a:p>
          <a:p>
            <a:pPr lvl="0">
              <a:defRPr/>
            </a:pPr>
            <a:r>
              <a:rPr lang="de-DE" sz="2400" dirty="0" smtClean="0"/>
              <a:t>Aufgabe 5:</a:t>
            </a:r>
            <a:br>
              <a:rPr lang="de-DE" sz="2400" dirty="0" smtClean="0"/>
            </a:br>
            <a:r>
              <a:rPr lang="de-DE" sz="2400" dirty="0" smtClean="0"/>
              <a:t>Erzeugen Sie ein neues </a:t>
            </a:r>
            <a:r>
              <a:rPr lang="de-DE" sz="2400" dirty="0" err="1" smtClean="0"/>
              <a:t>Tree-Objekt</a:t>
            </a:r>
            <a:r>
              <a:rPr lang="de-DE" sz="2400" dirty="0" smtClean="0"/>
              <a:t>, welches nur die Dateien aus Aufgabe 3 im Verzeichnis „</a:t>
            </a:r>
            <a:r>
              <a:rPr lang="de-DE" sz="2400" dirty="0" err="1" smtClean="0"/>
              <a:t>en/src</a:t>
            </a:r>
            <a:r>
              <a:rPr lang="de-DE" sz="2400" dirty="0" smtClean="0"/>
              <a:t>“ beinhaltet. </a:t>
            </a:r>
            <a:br>
              <a:rPr lang="de-DE" sz="2400" dirty="0" smtClean="0"/>
            </a:br>
            <a:r>
              <a:rPr lang="de-DE" sz="2400" dirty="0" smtClean="0"/>
              <a:t>Erzeugen Sie davon ausgehend ein neues </a:t>
            </a:r>
            <a:r>
              <a:rPr lang="de-DE" sz="2400" dirty="0" err="1" smtClean="0"/>
              <a:t>Commit</a:t>
            </a:r>
            <a:r>
              <a:rPr lang="de-DE" sz="2400" dirty="0" smtClean="0"/>
              <a:t> ohne </a:t>
            </a:r>
            <a:r>
              <a:rPr lang="de-DE" sz="2400" dirty="0" err="1" smtClean="0"/>
              <a:t>Parent</a:t>
            </a:r>
            <a:r>
              <a:rPr lang="de-DE" sz="2400" dirty="0" smtClean="0"/>
              <a:t>. </a:t>
            </a:r>
            <a:br>
              <a:rPr lang="de-DE" sz="2400" dirty="0" smtClean="0"/>
            </a:br>
            <a:r>
              <a:rPr lang="de-DE" sz="2400" dirty="0" smtClean="0"/>
              <a:t>Verschieben Sie den </a:t>
            </a:r>
            <a:r>
              <a:rPr lang="de-DE" sz="2400" dirty="0" err="1" smtClean="0"/>
              <a:t>Master-Branch</a:t>
            </a:r>
            <a:r>
              <a:rPr lang="de-DE" sz="2400" dirty="0" smtClean="0"/>
              <a:t> auf dieses </a:t>
            </a:r>
            <a:r>
              <a:rPr lang="de-DE" sz="2400" dirty="0" err="1" smtClean="0"/>
              <a:t>Commit</a:t>
            </a:r>
            <a:r>
              <a:rPr lang="de-DE" sz="2400" dirty="0" smtClean="0"/>
              <a:t>.</a:t>
            </a:r>
            <a:br>
              <a:rPr lang="de-DE" sz="2400" dirty="0" smtClean="0"/>
            </a:br>
            <a:r>
              <a:rPr lang="de-DE" sz="2400" dirty="0" smtClean="0"/>
              <a:t>Setzen Sie den </a:t>
            </a:r>
            <a:r>
              <a:rPr lang="de-DE" sz="2400" dirty="0" err="1" smtClean="0"/>
              <a:t>Master-Branch</a:t>
            </a:r>
            <a:r>
              <a:rPr lang="de-DE" sz="2400" dirty="0" smtClean="0"/>
              <a:t> wieder auf das vorherige </a:t>
            </a:r>
            <a:r>
              <a:rPr lang="de-DE" sz="2400" dirty="0" err="1" smtClean="0"/>
              <a:t>Commit</a:t>
            </a:r>
            <a:r>
              <a:rPr lang="de-DE" sz="2400" dirty="0" smtClean="0"/>
              <a:t>. </a:t>
            </a:r>
          </a:p>
          <a:p>
            <a:pPr lvl="0">
              <a:defRPr/>
            </a:pPr>
            <a:endParaRPr lang="de-DE" sz="240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>
                <a:solidFill>
                  <a:srgbClr val="438ECC"/>
                </a:solidFill>
              </a:rPr>
              <a:t>ÜBUNG</a:t>
            </a:r>
            <a:r>
              <a:rPr lang="de-DE" dirty="0" smtClean="0"/>
              <a:t>: OBJECTDATABASE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961647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GIT INTERN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1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3817817"/>
            <a:ext cx="6267608" cy="342233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490792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Objektdatenbanken und Referenzen</a:t>
            </a:r>
          </a:p>
          <a:p>
            <a:r>
              <a:rPr lang="de-DE" dirty="0" err="1" smtClean="0"/>
              <a:t>Merges</a:t>
            </a:r>
            <a:endParaRPr lang="de-DE" dirty="0" smtClean="0"/>
          </a:p>
          <a:p>
            <a:r>
              <a:rPr lang="de-DE" dirty="0" err="1" smtClean="0"/>
              <a:t>Remotes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94339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b="1" dirty="0" err="1" smtClean="0">
                <a:solidFill>
                  <a:srgbClr val="009587"/>
                </a:solidFill>
              </a:rPr>
              <a:t>git</a:t>
            </a:r>
            <a:r>
              <a:rPr lang="de-DE" b="1" dirty="0" smtClean="0">
                <a:solidFill>
                  <a:srgbClr val="009587"/>
                </a:solidFill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</a:rPr>
              <a:t>merge</a:t>
            </a:r>
            <a:r>
              <a:rPr lang="de-DE" b="1" dirty="0" smtClean="0">
                <a:solidFill>
                  <a:srgbClr val="009587"/>
                </a:solidFill>
              </a:rPr>
              <a:t> &lt;</a:t>
            </a:r>
            <a:r>
              <a:rPr lang="de-DE" b="1" dirty="0" err="1" smtClean="0">
                <a:solidFill>
                  <a:srgbClr val="009587"/>
                </a:solidFill>
              </a:rPr>
              <a:t>branch</a:t>
            </a:r>
            <a:r>
              <a:rPr lang="de-DE" b="1" dirty="0" smtClean="0">
                <a:solidFill>
                  <a:srgbClr val="009587"/>
                </a:solidFill>
              </a:rPr>
              <a:t>&gt;</a:t>
            </a:r>
          </a:p>
          <a:p>
            <a:pPr marL="0" indent="0">
              <a:buNone/>
            </a:pPr>
            <a:r>
              <a:rPr lang="de-DE" b="1" dirty="0" err="1" smtClean="0"/>
              <a:t>Merge</a:t>
            </a:r>
            <a:r>
              <a:rPr lang="de-DE" b="1" dirty="0" smtClean="0"/>
              <a:t>-Commit</a:t>
            </a:r>
            <a:r>
              <a:rPr lang="de-DE" dirty="0" smtClean="0"/>
              <a:t>: zwei oder mehr </a:t>
            </a:r>
            <a:r>
              <a:rPr lang="de-DE" dirty="0" err="1" smtClean="0"/>
              <a:t>Parents</a:t>
            </a:r>
            <a:endParaRPr lang="de-DE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MERGES 1</a:t>
            </a:r>
            <a:endParaRPr lang="de-DE" dirty="0"/>
          </a:p>
        </p:txBody>
      </p:sp>
      <p:pic>
        <p:nvPicPr>
          <p:cNvPr id="9" name="Bild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884" y="3212976"/>
            <a:ext cx="8512232" cy="2871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0333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log --first-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parent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[--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oneline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]</a:t>
            </a:r>
            <a:endParaRPr lang="de-DE" sz="28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dirty="0" smtClean="0"/>
              <a:t>First-Parent-</a:t>
            </a:r>
            <a:r>
              <a:rPr lang="de-DE" dirty="0" err="1" smtClean="0"/>
              <a:t>History</a:t>
            </a:r>
            <a:endParaRPr lang="de-DE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MERGES 1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884" y="3212976"/>
            <a:ext cx="8512233" cy="2380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4024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reset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--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hard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HEAD^</a:t>
            </a:r>
          </a:p>
          <a:p>
            <a:r>
              <a:rPr lang="de-DE" sz="2400" dirty="0" smtClean="0"/>
              <a:t>Kann verwendet werden, um einen </a:t>
            </a:r>
            <a:r>
              <a:rPr lang="de-DE" sz="2400" dirty="0" err="1" smtClean="0"/>
              <a:t>Merge</a:t>
            </a:r>
            <a:r>
              <a:rPr lang="de-DE" sz="2400" dirty="0" smtClean="0"/>
              <a:t> zu verwerfen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MERGES 1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883" y="3212976"/>
            <a:ext cx="8512235" cy="2380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128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6279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dirty="0" smtClean="0"/>
              <a:t>Nur </a:t>
            </a:r>
            <a:r>
              <a:rPr lang="de-DE" sz="2400" b="1" dirty="0" smtClean="0"/>
              <a:t>ein</a:t>
            </a:r>
            <a:r>
              <a:rPr lang="de-DE" sz="2400" dirty="0" smtClean="0"/>
              <a:t> </a:t>
            </a:r>
            <a:r>
              <a:rPr lang="de-DE" sz="2400" dirty="0" err="1" smtClean="0"/>
              <a:t>Branch</a:t>
            </a:r>
            <a:r>
              <a:rPr lang="de-DE" sz="2400" dirty="0" smtClean="0"/>
              <a:t> hat sich verändert</a:t>
            </a:r>
          </a:p>
          <a:p>
            <a:pPr lvl="1"/>
            <a:r>
              <a:rPr lang="de-DE" sz="2000" dirty="0" smtClean="0"/>
              <a:t>Kein (</a:t>
            </a:r>
            <a:r>
              <a:rPr lang="de-DE" sz="2000" dirty="0" err="1" smtClean="0"/>
              <a:t>Merge</a:t>
            </a:r>
            <a:r>
              <a:rPr lang="de-DE" sz="2000" dirty="0" smtClean="0"/>
              <a:t>-)Commit</a:t>
            </a:r>
          </a:p>
          <a:p>
            <a:pPr lvl="1"/>
            <a:r>
              <a:rPr lang="de-DE" sz="2000" dirty="0" smtClean="0"/>
              <a:t>Voraussetzung für </a:t>
            </a:r>
            <a:r>
              <a:rPr lang="de-DE" sz="2000" dirty="0" smtClean="0">
                <a:solidFill>
                  <a:srgbClr val="009587"/>
                </a:solidFill>
              </a:rPr>
              <a:t>push</a:t>
            </a:r>
            <a:endParaRPr lang="de-DE" sz="2000" dirty="0">
              <a:solidFill>
                <a:srgbClr val="009587"/>
              </a:solidFill>
            </a:endParaRPr>
          </a:p>
          <a:p>
            <a:pPr marL="57150" indent="0">
              <a:buNone/>
            </a:pPr>
            <a:endParaRPr lang="de-DE" sz="2800" dirty="0" smtClean="0">
              <a:solidFill>
                <a:srgbClr val="009587"/>
              </a:solidFill>
            </a:endParaRPr>
          </a:p>
          <a:p>
            <a:pPr marL="57150" indent="0">
              <a:buNone/>
            </a:pPr>
            <a:endParaRPr lang="de-DE" sz="2400" dirty="0" smtClean="0">
              <a:solidFill>
                <a:srgbClr val="009587"/>
              </a:solidFill>
            </a:endParaRPr>
          </a:p>
          <a:p>
            <a:pPr marL="57150" indent="0">
              <a:buNone/>
            </a:pPr>
            <a:endParaRPr lang="de-DE" sz="2400" dirty="0" smtClean="0">
              <a:solidFill>
                <a:srgbClr val="009587"/>
              </a:solidFill>
            </a:endParaRPr>
          </a:p>
          <a:p>
            <a:pPr marL="57150" indent="0">
              <a:buNone/>
            </a:pPr>
            <a:endParaRPr lang="de-DE" sz="2400" dirty="0">
              <a:solidFill>
                <a:srgbClr val="009587"/>
              </a:solidFill>
            </a:endParaRPr>
          </a:p>
          <a:p>
            <a:pPr marL="57150" indent="0">
              <a:buNone/>
            </a:pPr>
            <a:endParaRPr lang="de-DE" sz="2400" dirty="0">
              <a:solidFill>
                <a:srgbClr val="009587"/>
              </a:solidFill>
            </a:endParaRPr>
          </a:p>
          <a:p>
            <a:pPr marL="57150" indent="0">
              <a:buNone/>
            </a:pPr>
            <a:endParaRPr lang="de-DE" sz="2400" dirty="0" smtClean="0">
              <a:solidFill>
                <a:srgbClr val="009587"/>
              </a:solidFill>
            </a:endParaRPr>
          </a:p>
          <a:p>
            <a:pPr marL="57150" indent="0">
              <a:buNone/>
            </a:pPr>
            <a:endParaRPr lang="de-DE" sz="2000" dirty="0" smtClean="0">
              <a:solidFill>
                <a:srgbClr val="009587"/>
              </a:solidFill>
            </a:endParaRPr>
          </a:p>
          <a:p>
            <a:pPr marL="57150" indent="0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--ff-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only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514350" indent="-457200"/>
            <a:r>
              <a:rPr lang="de-DE" sz="2000" dirty="0" smtClean="0"/>
              <a:t>Erzwingt FF-</a:t>
            </a:r>
            <a:r>
              <a:rPr lang="de-DE" sz="2000" dirty="0" err="1" smtClean="0"/>
              <a:t>Merge</a:t>
            </a:r>
            <a:endParaRPr lang="de-DE" sz="2000" dirty="0" smtClean="0"/>
          </a:p>
          <a:p>
            <a:pPr marL="514350" indent="-457200"/>
            <a:r>
              <a:rPr lang="de-DE" sz="2000" dirty="0" smtClean="0"/>
              <a:t>Schlägt fehl, wenn nicht möglich</a:t>
            </a:r>
            <a:endParaRPr lang="de-DE" sz="2800" dirty="0" smtClean="0"/>
          </a:p>
          <a:p>
            <a:pPr marL="57150" indent="0">
              <a:buNone/>
            </a:pPr>
            <a:endParaRPr lang="de-DE" dirty="0" smtClean="0"/>
          </a:p>
          <a:p>
            <a:pPr marL="0" indent="0">
              <a:buNone/>
            </a:pPr>
            <a:endParaRPr lang="de-DE" sz="2800" dirty="0" smtClean="0"/>
          </a:p>
          <a:p>
            <a:pPr marL="0" indent="0">
              <a:buNone/>
            </a:pPr>
            <a:endParaRPr lang="de-DE" sz="2800" dirty="0" smtClean="0"/>
          </a:p>
          <a:p>
            <a:pPr marL="0" indent="0">
              <a:buNone/>
            </a:pPr>
            <a:endParaRPr lang="de-DE" sz="2800" dirty="0"/>
          </a:p>
          <a:p>
            <a:pPr marL="0" indent="0">
              <a:buNone/>
            </a:pPr>
            <a:endParaRPr lang="de-DE" sz="2800" dirty="0" smtClean="0"/>
          </a:p>
          <a:p>
            <a:pPr marL="0" indent="0">
              <a:buNone/>
            </a:pPr>
            <a:endParaRPr lang="de-DE" sz="2800" dirty="0"/>
          </a:p>
          <a:p>
            <a:pPr marL="0" indent="0">
              <a:buNone/>
            </a:pPr>
            <a:endParaRPr lang="de-DE" sz="2800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FASTFORWARD-MERGE (</a:t>
            </a:r>
            <a:r>
              <a:rPr lang="de-DE" dirty="0"/>
              <a:t>I</a:t>
            </a:r>
            <a:r>
              <a:rPr lang="de-DE" dirty="0" smtClean="0"/>
              <a:t>)</a:t>
            </a:r>
            <a:endParaRPr lang="de-DE" dirty="0"/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7208" y="2276872"/>
            <a:ext cx="4689584" cy="295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8467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--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no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-ff &lt;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</a:t>
            </a:r>
          </a:p>
          <a:p>
            <a:r>
              <a:rPr lang="de-DE" sz="2800" b="1" dirty="0" smtClean="0"/>
              <a:t>Erzwingt</a:t>
            </a:r>
            <a:r>
              <a:rPr lang="de-DE" sz="2800" dirty="0" smtClean="0"/>
              <a:t> </a:t>
            </a:r>
            <a:r>
              <a:rPr lang="de-DE" sz="2800" dirty="0" err="1" smtClean="0"/>
              <a:t>Merge</a:t>
            </a:r>
            <a:r>
              <a:rPr lang="de-DE" sz="2800" dirty="0" smtClean="0"/>
              <a:t>-Commit</a:t>
            </a:r>
          </a:p>
          <a:p>
            <a:endParaRPr lang="de-DE" sz="2800" dirty="0" smtClean="0"/>
          </a:p>
          <a:p>
            <a:endParaRPr lang="de-DE" sz="2800" dirty="0"/>
          </a:p>
          <a:p>
            <a:endParaRPr lang="de-DE" sz="2800" dirty="0" smtClean="0"/>
          </a:p>
          <a:p>
            <a:endParaRPr lang="de-DE" sz="2800" dirty="0"/>
          </a:p>
          <a:p>
            <a:endParaRPr lang="de-DE" sz="2800" dirty="0" smtClean="0"/>
          </a:p>
          <a:p>
            <a:r>
              <a:rPr lang="de-DE" sz="2800" dirty="0" smtClean="0"/>
              <a:t>Anwendungsfälle: </a:t>
            </a:r>
          </a:p>
          <a:p>
            <a:pPr lvl="1"/>
            <a:r>
              <a:rPr lang="de-DE" sz="2400" dirty="0" smtClean="0"/>
              <a:t>Dokumentation</a:t>
            </a:r>
          </a:p>
          <a:p>
            <a:pPr lvl="1"/>
            <a:r>
              <a:rPr lang="de-DE" sz="2400" dirty="0" smtClean="0"/>
              <a:t>First-Parent-</a:t>
            </a:r>
            <a:r>
              <a:rPr lang="de-DE" sz="2400" dirty="0" err="1" smtClean="0"/>
              <a:t>History</a:t>
            </a:r>
            <a:r>
              <a:rPr lang="de-DE" sz="2400" dirty="0" smtClean="0"/>
              <a:t> erzwingen</a:t>
            </a:r>
          </a:p>
          <a:p>
            <a:endParaRPr lang="de-DE" dirty="0"/>
          </a:p>
          <a:p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NO-FASTWORWARD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600" y="2176512"/>
            <a:ext cx="5892800" cy="226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2754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--squash &lt;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r>
              <a:rPr lang="de-DE" sz="2400" dirty="0" smtClean="0"/>
              <a:t>Führt alle Änderungen des </a:t>
            </a:r>
            <a:r>
              <a:rPr lang="de-DE" sz="2400" dirty="0" err="1" smtClean="0"/>
              <a:t>Branches</a:t>
            </a:r>
            <a:r>
              <a:rPr lang="de-DE" sz="2400" dirty="0" smtClean="0"/>
              <a:t> im Workspace zusammen</a:t>
            </a:r>
          </a:p>
          <a:p>
            <a:r>
              <a:rPr lang="de-DE" sz="2400" dirty="0" smtClean="0"/>
              <a:t>Aktualisiert den Index</a:t>
            </a:r>
          </a:p>
          <a:p>
            <a:r>
              <a:rPr lang="de-DE" sz="2400" dirty="0" smtClean="0"/>
              <a:t>Führt noch keinen Commit durch</a:t>
            </a:r>
          </a:p>
          <a:p>
            <a:r>
              <a:rPr lang="de-DE" sz="2400" dirty="0" smtClean="0"/>
              <a:t>Es entsteht </a:t>
            </a:r>
            <a:r>
              <a:rPr lang="de-DE" sz="2400" b="1" dirty="0" smtClean="0"/>
              <a:t>kein</a:t>
            </a:r>
            <a:r>
              <a:rPr lang="de-DE" sz="2400" dirty="0" smtClean="0"/>
              <a:t> </a:t>
            </a:r>
            <a:r>
              <a:rPr lang="de-DE" sz="2400" dirty="0" err="1" smtClean="0"/>
              <a:t>Merge</a:t>
            </a:r>
            <a:r>
              <a:rPr lang="de-DE" sz="2400" dirty="0" smtClean="0"/>
              <a:t>-Commit</a:t>
            </a:r>
          </a:p>
          <a:p>
            <a:pPr marL="0" indent="0">
              <a:buNone/>
            </a:pPr>
            <a:endParaRPr lang="de-DE" sz="2400" dirty="0" smtClean="0">
              <a:solidFill>
                <a:srgbClr val="FF0000"/>
              </a:solidFill>
            </a:endParaRPr>
          </a:p>
          <a:p>
            <a:endParaRPr lang="de-DE" dirty="0"/>
          </a:p>
          <a:p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SQUASH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9934" y="3645024"/>
            <a:ext cx="5684132" cy="216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7388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-base &lt;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&lt;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dirty="0" smtClean="0"/>
              <a:t>Ermittelt den letzten gemeinsamen Commit, an dem zwei </a:t>
            </a:r>
            <a:r>
              <a:rPr lang="de-DE" dirty="0" err="1" smtClean="0"/>
              <a:t>Branches</a:t>
            </a:r>
            <a:r>
              <a:rPr lang="de-DE" dirty="0" smtClean="0"/>
              <a:t> auseinanderlaufen 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MERGE-BASE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1900" y="3356992"/>
            <a:ext cx="6667500" cy="232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2856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-file &lt;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current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base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&lt;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other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r>
              <a:rPr lang="de-DE" dirty="0" err="1" smtClean="0"/>
              <a:t>Mergt</a:t>
            </a:r>
            <a:r>
              <a:rPr lang="de-DE" dirty="0" smtClean="0"/>
              <a:t> alle Änderungen, die zwischen zwei Dateien (</a:t>
            </a:r>
            <a:r>
              <a:rPr lang="de-DE" dirty="0" err="1" smtClean="0">
                <a:solidFill>
                  <a:srgbClr val="009587"/>
                </a:solidFill>
              </a:rPr>
              <a:t>base</a:t>
            </a:r>
            <a:r>
              <a:rPr lang="de-DE" dirty="0" smtClean="0">
                <a:solidFill>
                  <a:srgbClr val="009587"/>
                </a:solidFill>
              </a:rPr>
              <a:t> </a:t>
            </a:r>
            <a:r>
              <a:rPr lang="de-DE" dirty="0" smtClean="0"/>
              <a:t>und </a:t>
            </a:r>
            <a:r>
              <a:rPr lang="de-DE" dirty="0" err="1" smtClean="0">
                <a:solidFill>
                  <a:srgbClr val="009587"/>
                </a:solidFill>
              </a:rPr>
              <a:t>other</a:t>
            </a:r>
            <a:r>
              <a:rPr lang="de-DE" dirty="0" smtClean="0"/>
              <a:t>) entstanden sind mit dem Stand einer dritten Datei (</a:t>
            </a:r>
            <a:r>
              <a:rPr lang="de-DE" dirty="0" err="1" smtClean="0">
                <a:solidFill>
                  <a:srgbClr val="009587"/>
                </a:solidFill>
              </a:rPr>
              <a:t>current</a:t>
            </a:r>
            <a:r>
              <a:rPr lang="de-DE" dirty="0" smtClean="0"/>
              <a:t>)</a:t>
            </a:r>
          </a:p>
          <a:p>
            <a:r>
              <a:rPr lang="de-DE" dirty="0" smtClean="0"/>
              <a:t>Wird von </a:t>
            </a:r>
            <a:r>
              <a:rPr lang="de-DE" dirty="0" err="1" smtClean="0"/>
              <a:t>Git</a:t>
            </a:r>
            <a:r>
              <a:rPr lang="de-DE" dirty="0" smtClean="0"/>
              <a:t> intern verwendet, wenn Dateien von verschiedenen </a:t>
            </a:r>
            <a:r>
              <a:rPr lang="de-DE" dirty="0" err="1" smtClean="0"/>
              <a:t>Branches</a:t>
            </a:r>
            <a:r>
              <a:rPr lang="de-DE" dirty="0" smtClean="0"/>
              <a:t> </a:t>
            </a:r>
            <a:r>
              <a:rPr lang="de-DE" dirty="0" err="1" smtClean="0"/>
              <a:t>gemergt</a:t>
            </a:r>
            <a:r>
              <a:rPr lang="de-DE" dirty="0" smtClean="0"/>
              <a:t> werden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MERGE-FILE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814275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– ZUM NACHLESEN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8014" y="1286790"/>
            <a:ext cx="1867973" cy="2715625"/>
          </a:xfrm>
          <a:prstGeom prst="rect">
            <a:avLst/>
          </a:prstGeom>
        </p:spPr>
      </p:pic>
      <p:sp>
        <p:nvSpPr>
          <p:cNvPr id="6" name="Rechteck 5"/>
          <p:cNvSpPr/>
          <p:nvPr/>
        </p:nvSpPr>
        <p:spPr>
          <a:xfrm>
            <a:off x="315884" y="4313342"/>
            <a:ext cx="8512231" cy="16322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10000"/>
              </a:lnSpc>
              <a:spcBef>
                <a:spcPct val="20000"/>
              </a:spcBef>
            </a:pPr>
            <a:r>
              <a:rPr lang="de-DE" sz="2000" dirty="0">
                <a:solidFill>
                  <a:srgbClr val="4D4D4D"/>
                </a:solidFill>
              </a:rPr>
              <a:t>René </a:t>
            </a:r>
            <a:r>
              <a:rPr lang="de-DE" sz="2000" dirty="0" err="1">
                <a:solidFill>
                  <a:srgbClr val="4D4D4D"/>
                </a:solidFill>
              </a:rPr>
              <a:t>Preißel</a:t>
            </a:r>
            <a:r>
              <a:rPr lang="de-DE" sz="2000" dirty="0">
                <a:solidFill>
                  <a:srgbClr val="4D4D4D"/>
                </a:solidFill>
              </a:rPr>
              <a:t>, </a:t>
            </a:r>
            <a:r>
              <a:rPr lang="de-DE" sz="2000" dirty="0" err="1" smtClean="0">
                <a:solidFill>
                  <a:srgbClr val="4D4D4D"/>
                </a:solidFill>
              </a:rPr>
              <a:t>Bjørn</a:t>
            </a:r>
            <a:r>
              <a:rPr lang="de-DE" sz="2000" dirty="0" smtClean="0">
                <a:solidFill>
                  <a:srgbClr val="4D4D4D"/>
                </a:solidFill>
              </a:rPr>
              <a:t> </a:t>
            </a:r>
            <a:r>
              <a:rPr lang="de-DE" sz="2000" dirty="0" err="1">
                <a:solidFill>
                  <a:srgbClr val="4D4D4D"/>
                </a:solidFill>
              </a:rPr>
              <a:t>Stachmann</a:t>
            </a:r>
            <a:endParaRPr lang="de-DE" sz="2000" dirty="0">
              <a:solidFill>
                <a:srgbClr val="4D4D4D"/>
              </a:solidFill>
            </a:endParaRPr>
          </a:p>
          <a:p>
            <a:pPr algn="ctr">
              <a:lnSpc>
                <a:spcPct val="110000"/>
              </a:lnSpc>
            </a:pPr>
            <a:r>
              <a:rPr lang="de-DE" sz="2400" b="1" dirty="0" smtClean="0">
                <a:solidFill>
                  <a:srgbClr val="4D4D4D"/>
                </a:solidFill>
              </a:rPr>
              <a:t>Dezentrale Versionsverwaltung </a:t>
            </a:r>
            <a:r>
              <a:rPr lang="de-DE" sz="2400" b="1" dirty="0">
                <a:solidFill>
                  <a:srgbClr val="4D4D4D"/>
                </a:solidFill>
              </a:rPr>
              <a:t>im </a:t>
            </a:r>
            <a:r>
              <a:rPr lang="de-DE" sz="2400" b="1" dirty="0" smtClean="0">
                <a:solidFill>
                  <a:srgbClr val="4D4D4D"/>
                </a:solidFill>
              </a:rPr>
              <a:t>Team</a:t>
            </a:r>
          </a:p>
          <a:p>
            <a:pPr lvl="0" algn="ctr">
              <a:lnSpc>
                <a:spcPct val="110000"/>
              </a:lnSpc>
              <a:spcBef>
                <a:spcPct val="20000"/>
              </a:spcBef>
            </a:pPr>
            <a:r>
              <a:rPr lang="de-DE" sz="2000" dirty="0">
                <a:solidFill>
                  <a:srgbClr val="4D4D4D"/>
                </a:solidFill>
              </a:rPr>
              <a:t>Grundlagen und </a:t>
            </a:r>
            <a:r>
              <a:rPr lang="de-DE" sz="2000" dirty="0" smtClean="0">
                <a:solidFill>
                  <a:srgbClr val="4D4D4D"/>
                </a:solidFill>
              </a:rPr>
              <a:t>Workflows</a:t>
            </a:r>
          </a:p>
          <a:p>
            <a:pPr lvl="0" algn="ctr">
              <a:lnSpc>
                <a:spcPct val="110000"/>
              </a:lnSpc>
              <a:spcBef>
                <a:spcPct val="20000"/>
              </a:spcBef>
            </a:pPr>
            <a:r>
              <a:rPr lang="de-DE" sz="2000" dirty="0" smtClean="0">
                <a:solidFill>
                  <a:srgbClr val="4D4D4D"/>
                </a:solidFill>
              </a:rPr>
              <a:t>2</a:t>
            </a:r>
            <a:r>
              <a:rPr lang="de-DE" sz="2000" dirty="0">
                <a:solidFill>
                  <a:srgbClr val="4D4D4D"/>
                </a:solidFill>
              </a:rPr>
              <a:t>. Auflage, </a:t>
            </a:r>
            <a:r>
              <a:rPr lang="de-DE" sz="2000" dirty="0" err="1">
                <a:solidFill>
                  <a:srgbClr val="4D4D4D"/>
                </a:solidFill>
              </a:rPr>
              <a:t>dpunkt</a:t>
            </a:r>
            <a:r>
              <a:rPr lang="de-DE" sz="2000" dirty="0">
                <a:solidFill>
                  <a:srgbClr val="4D4D4D"/>
                </a:solidFill>
              </a:rPr>
              <a:t> Verlag, </a:t>
            </a:r>
            <a:r>
              <a:rPr lang="de-DE" sz="2000" dirty="0" smtClean="0">
                <a:solidFill>
                  <a:srgbClr val="4D4D4D"/>
                </a:solidFill>
              </a:rPr>
              <a:t>2013</a:t>
            </a:r>
            <a:endParaRPr lang="de-DE" sz="2800" b="1" dirty="0">
              <a:solidFill>
                <a:srgbClr val="4D4D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38409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400" dirty="0" smtClean="0"/>
              <a:t>Änderungen an gleichem </a:t>
            </a:r>
            <a:r>
              <a:rPr lang="de-DE" sz="2400" dirty="0" smtClean="0">
                <a:solidFill>
                  <a:srgbClr val="009587"/>
                </a:solidFill>
              </a:rPr>
              <a:t>Bereich</a:t>
            </a:r>
            <a:r>
              <a:rPr lang="de-DE" sz="2400" dirty="0" smtClean="0"/>
              <a:t> führen zu </a:t>
            </a:r>
            <a:r>
              <a:rPr lang="de-DE" sz="2400" dirty="0" smtClean="0">
                <a:solidFill>
                  <a:srgbClr val="009587"/>
                </a:solidFill>
              </a:rPr>
              <a:t>Konflikten</a:t>
            </a:r>
          </a:p>
          <a:p>
            <a:r>
              <a:rPr lang="de-DE" sz="2400" dirty="0" smtClean="0"/>
              <a:t>Der Index hält mehrere Versionen der konfliktbehafteten Dateien</a:t>
            </a:r>
          </a:p>
          <a:p>
            <a:endParaRPr lang="de-DE" sz="240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MERGES 2 - KONFLIKTE</a:t>
            </a:r>
            <a:endParaRPr lang="de-DE" dirty="0"/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450" y="2772512"/>
            <a:ext cx="6515100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790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32416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de-DE" sz="2400" b="1" dirty="0" smtClean="0">
                <a:solidFill>
                  <a:srgbClr val="F05033"/>
                </a:solidFill>
              </a:rPr>
              <a:t>Bei Konflikten</a:t>
            </a:r>
            <a:endParaRPr lang="de-DE" sz="1400" dirty="0" smtClean="0">
              <a:solidFill>
                <a:srgbClr val="F05033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checkout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--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ours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pfad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</a:pPr>
            <a:r>
              <a:rPr lang="de-DE" sz="1600" dirty="0">
                <a:solidFill>
                  <a:srgbClr val="A7A5A5"/>
                </a:solidFill>
                <a:cs typeface="Calibri"/>
              </a:rPr>
              <a:t>Version vom </a:t>
            </a:r>
            <a:r>
              <a:rPr lang="de-DE" sz="1600" dirty="0" smtClean="0">
                <a:solidFill>
                  <a:srgbClr val="A7A5A5"/>
                </a:solidFill>
                <a:cs typeface="Calibri"/>
              </a:rPr>
              <a:t>Ziel-</a:t>
            </a:r>
            <a:r>
              <a:rPr lang="de-DE" sz="1600" dirty="0" err="1">
                <a:solidFill>
                  <a:srgbClr val="A7A5A5"/>
                </a:solidFill>
                <a:cs typeface="Calibri"/>
              </a:rPr>
              <a:t>Branch</a:t>
            </a:r>
            <a:r>
              <a:rPr lang="de-DE" sz="1600" dirty="0">
                <a:solidFill>
                  <a:srgbClr val="A7A5A5"/>
                </a:solidFill>
                <a:cs typeface="Calibri"/>
              </a:rPr>
              <a:t> </a:t>
            </a:r>
            <a:r>
              <a:rPr lang="de-DE" sz="1600" dirty="0" smtClean="0">
                <a:solidFill>
                  <a:srgbClr val="A7A5A5"/>
                </a:solidFill>
                <a:cs typeface="Calibri"/>
              </a:rPr>
              <a:t>holen („Stage 2“)</a:t>
            </a:r>
          </a:p>
          <a:p>
            <a:pPr marL="0" indent="0" algn="ctr">
              <a:buNone/>
            </a:pPr>
            <a:endParaRPr lang="de-DE" sz="800" dirty="0">
              <a:solidFill>
                <a:srgbClr val="A7A5A5"/>
              </a:solidFill>
              <a:cs typeface="Calibri"/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checkout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--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theirs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pfad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</a:pPr>
            <a:r>
              <a:rPr lang="de-DE" sz="1600" dirty="0" smtClean="0">
                <a:solidFill>
                  <a:srgbClr val="A7A5A5"/>
                </a:solidFill>
                <a:latin typeface="Calibri"/>
                <a:cs typeface="Calibri"/>
              </a:rPr>
              <a:t>Version vom Source-</a:t>
            </a:r>
            <a:r>
              <a:rPr lang="de-DE" sz="1600" dirty="0" err="1" smtClean="0">
                <a:solidFill>
                  <a:srgbClr val="A7A5A5"/>
                </a:solidFill>
                <a:latin typeface="Calibri"/>
                <a:cs typeface="Calibri"/>
              </a:rPr>
              <a:t>Branch</a:t>
            </a:r>
            <a:r>
              <a:rPr lang="de-DE" sz="1600" dirty="0" smtClean="0">
                <a:solidFill>
                  <a:srgbClr val="A7A5A5"/>
                </a:solidFill>
                <a:latin typeface="Calibri"/>
                <a:cs typeface="Calibri"/>
              </a:rPr>
              <a:t> holen („Stage 3“</a:t>
            </a:r>
            <a:r>
              <a:rPr lang="de-DE" sz="1600" dirty="0" smtClean="0">
                <a:solidFill>
                  <a:srgbClr val="A7A5A5"/>
                </a:solidFill>
                <a:latin typeface="Calibri"/>
                <a:cs typeface="Calibri"/>
              </a:rPr>
              <a:t>)</a:t>
            </a:r>
          </a:p>
          <a:p>
            <a:pPr marL="0" indent="0" algn="ctr">
              <a:buNone/>
            </a:pP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checkout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&gt; -- &lt;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pfad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</a:pPr>
            <a:r>
              <a:rPr lang="de-DE" sz="1600" dirty="0">
                <a:solidFill>
                  <a:srgbClr val="A7A5A5"/>
                </a:solidFill>
                <a:cs typeface="Calibri"/>
              </a:rPr>
              <a:t>Beliebige Version einer Datei auschecken, wird sofort in den Index aufgenommen</a:t>
            </a:r>
          </a:p>
          <a:p>
            <a:pPr marL="0" indent="0" algn="ctr">
              <a:buNone/>
            </a:pPr>
            <a:r>
              <a:rPr lang="de-DE" sz="1600" dirty="0">
                <a:solidFill>
                  <a:srgbClr val="A7A5A5"/>
                </a:solidFill>
                <a:cs typeface="Calibri"/>
              </a:rPr>
              <a:t>(Auch außerhalb von </a:t>
            </a:r>
            <a:r>
              <a:rPr lang="de-DE" sz="1600" dirty="0" err="1">
                <a:solidFill>
                  <a:srgbClr val="A7A5A5"/>
                </a:solidFill>
                <a:cs typeface="Calibri"/>
              </a:rPr>
              <a:t>Merge</a:t>
            </a:r>
            <a:r>
              <a:rPr lang="de-DE" sz="1600" dirty="0">
                <a:solidFill>
                  <a:srgbClr val="A7A5A5"/>
                </a:solidFill>
                <a:cs typeface="Calibri"/>
              </a:rPr>
              <a:t> nutzbar)</a:t>
            </a:r>
            <a:endParaRPr lang="de-DE" sz="1800" dirty="0">
              <a:solidFill>
                <a:srgbClr val="A7A5A5"/>
              </a:solidFill>
              <a:cs typeface="Calibri"/>
            </a:endParaRPr>
          </a:p>
          <a:p>
            <a:pPr marL="0" indent="0" algn="ctr">
              <a:buNone/>
            </a:pPr>
            <a:endParaRPr lang="de-DE" sz="1600" dirty="0" smtClean="0">
              <a:solidFill>
                <a:srgbClr val="A7A5A5"/>
              </a:solidFill>
              <a:latin typeface="Calibri"/>
              <a:cs typeface="Calibri"/>
            </a:endParaRPr>
          </a:p>
          <a:p>
            <a:pPr marL="0" indent="0" algn="ctr">
              <a:buNone/>
            </a:pPr>
            <a:endParaRPr lang="de-DE" sz="800" dirty="0">
              <a:solidFill>
                <a:srgbClr val="A7A5A5"/>
              </a:solidFill>
              <a:latin typeface="Calibri"/>
              <a:cs typeface="Calibri"/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checkout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–-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pfad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</a:pPr>
            <a:r>
              <a:rPr lang="de-DE" sz="1600" dirty="0" err="1" smtClean="0">
                <a:solidFill>
                  <a:srgbClr val="A7A5A5"/>
                </a:solidFill>
                <a:cs typeface="Calibri"/>
              </a:rPr>
              <a:t>Merge</a:t>
            </a:r>
            <a:r>
              <a:rPr lang="de-DE" sz="1600" dirty="0" smtClean="0">
                <a:solidFill>
                  <a:srgbClr val="A7A5A5"/>
                </a:solidFill>
                <a:cs typeface="Calibri"/>
              </a:rPr>
              <a:t> zurücksetzen</a:t>
            </a:r>
          </a:p>
          <a:p>
            <a:pPr marL="0" indent="0" algn="ctr">
              <a:buNone/>
            </a:pPr>
            <a:endParaRPr lang="de-DE" sz="800" dirty="0">
              <a:solidFill>
                <a:srgbClr val="A7A5A5"/>
              </a:solidFill>
              <a:cs typeface="Calibri"/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checkout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–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-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conflict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=&lt;style&gt; &lt;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pfad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</a:pPr>
            <a:r>
              <a:rPr lang="de-DE" sz="1600" dirty="0" err="1" smtClean="0">
                <a:solidFill>
                  <a:srgbClr val="A7A5A5"/>
                </a:solidFill>
                <a:latin typeface="Calibri"/>
                <a:cs typeface="Calibri"/>
              </a:rPr>
              <a:t>Merge</a:t>
            </a:r>
            <a:r>
              <a:rPr lang="de-DE" sz="1600" dirty="0" smtClean="0">
                <a:solidFill>
                  <a:srgbClr val="A7A5A5"/>
                </a:solidFill>
                <a:latin typeface="Calibri"/>
                <a:cs typeface="Calibri"/>
              </a:rPr>
              <a:t> zurücksetzen, Konfliktmarker wählbar</a:t>
            </a:r>
          </a:p>
          <a:p>
            <a:pPr marL="0" indent="0" algn="ctr">
              <a:buNone/>
            </a:pPr>
            <a:endParaRPr lang="de-DE" sz="1600" dirty="0" smtClean="0">
              <a:solidFill>
                <a:srgbClr val="A7A5A5"/>
              </a:solidFill>
              <a:latin typeface="Calibri"/>
              <a:cs typeface="Calibri"/>
            </a:endParaRPr>
          </a:p>
          <a:p>
            <a:pPr marL="0" indent="0" algn="ctr">
              <a:buNone/>
            </a:pPr>
            <a:endParaRPr lang="de-DE" sz="800" dirty="0" smtClean="0">
              <a:solidFill>
                <a:srgbClr val="A7A5A5"/>
              </a:solidFill>
              <a:latin typeface="Calibri"/>
              <a:cs typeface="Calibri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MERGES 2 - CHECKOUT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653559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934927"/>
            <a:ext cx="8512232" cy="508476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endParaRPr lang="de-DE" sz="24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–s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ours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</a:t>
            </a:r>
          </a:p>
          <a:p>
            <a:pPr marL="0" indent="0" algn="ctr">
              <a:buNone/>
            </a:pPr>
            <a:r>
              <a:rPr lang="de-DE" sz="2000" dirty="0" err="1" smtClean="0">
                <a:solidFill>
                  <a:schemeClr val="bg1">
                    <a:lumMod val="50000"/>
                  </a:schemeClr>
                </a:solidFill>
              </a:rPr>
              <a:t>Merge</a:t>
            </a:r>
            <a:r>
              <a:rPr lang="de-DE" sz="2000" dirty="0" smtClean="0">
                <a:solidFill>
                  <a:schemeClr val="bg1">
                    <a:lumMod val="50000"/>
                  </a:schemeClr>
                </a:solidFill>
              </a:rPr>
              <a:t>-Strategie </a:t>
            </a:r>
            <a:r>
              <a:rPr lang="de-DE" sz="2000" dirty="0" err="1" smtClean="0">
                <a:solidFill>
                  <a:srgbClr val="009587"/>
                </a:solidFill>
              </a:rPr>
              <a:t>ours</a:t>
            </a:r>
            <a:endParaRPr lang="de-DE" sz="2000" dirty="0" smtClean="0">
              <a:solidFill>
                <a:srgbClr val="009587"/>
              </a:solidFill>
            </a:endParaRPr>
          </a:p>
          <a:p>
            <a:pPr marL="457200" lvl="1" indent="0" algn="ctr">
              <a:buNone/>
            </a:pPr>
            <a:r>
              <a:rPr lang="de-DE" sz="2000" dirty="0" smtClean="0">
                <a:solidFill>
                  <a:schemeClr val="bg1">
                    <a:lumMod val="50000"/>
                  </a:schemeClr>
                </a:solidFill>
              </a:rPr>
              <a:t>Verwirft </a:t>
            </a:r>
            <a:r>
              <a:rPr lang="de-DE" sz="2000" b="1" dirty="0" smtClean="0">
                <a:solidFill>
                  <a:schemeClr val="bg1">
                    <a:lumMod val="50000"/>
                  </a:schemeClr>
                </a:solidFill>
              </a:rPr>
              <a:t>alle</a:t>
            </a:r>
            <a:r>
              <a:rPr lang="de-DE" sz="2000" dirty="0" smtClean="0">
                <a:solidFill>
                  <a:schemeClr val="bg1">
                    <a:lumMod val="50000"/>
                  </a:schemeClr>
                </a:solidFill>
              </a:rPr>
              <a:t> Änderungen von </a:t>
            </a:r>
            <a:r>
              <a:rPr lang="de-DE" sz="2000" dirty="0" err="1" smtClean="0">
                <a:solidFill>
                  <a:schemeClr val="bg1">
                    <a:lumMod val="50000"/>
                  </a:schemeClr>
                </a:solidFill>
              </a:rPr>
              <a:t>Branch</a:t>
            </a:r>
            <a:r>
              <a:rPr lang="de-DE" sz="20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2000" dirty="0" err="1" smtClean="0">
                <a:solidFill>
                  <a:srgbClr val="009587"/>
                </a:solidFill>
              </a:rPr>
              <a:t>branch</a:t>
            </a:r>
            <a:endParaRPr lang="de-DE" sz="2000" dirty="0" smtClean="0">
              <a:solidFill>
                <a:srgbClr val="009587"/>
              </a:solidFill>
            </a:endParaRPr>
          </a:p>
          <a:p>
            <a:pPr marL="0" indent="0" algn="ctr">
              <a:buNone/>
            </a:pPr>
            <a:endParaRPr lang="de-DE" sz="20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–X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ours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&gt; </a:t>
            </a:r>
          </a:p>
          <a:p>
            <a:pPr marL="0" indent="0" algn="ctr">
              <a:buNone/>
            </a:pPr>
            <a:r>
              <a:rPr lang="de-DE" sz="2000" dirty="0" smtClean="0">
                <a:solidFill>
                  <a:srgbClr val="7F7F7F"/>
                </a:solidFill>
              </a:rPr>
              <a:t>Option</a:t>
            </a:r>
            <a:r>
              <a:rPr lang="de-DE" sz="2000" b="1" dirty="0" smtClean="0">
                <a:solidFill>
                  <a:srgbClr val="7F7F7F"/>
                </a:solidFill>
              </a:rPr>
              <a:t> </a:t>
            </a:r>
            <a:r>
              <a:rPr lang="de-DE" sz="2000" dirty="0" smtClean="0">
                <a:solidFill>
                  <a:srgbClr val="7F7F7F"/>
                </a:solidFill>
              </a:rPr>
              <a:t>für </a:t>
            </a:r>
            <a:r>
              <a:rPr lang="de-DE" sz="2000" dirty="0" err="1" smtClean="0">
                <a:solidFill>
                  <a:srgbClr val="7F7F7F"/>
                </a:solidFill>
              </a:rPr>
              <a:t>Merge</a:t>
            </a:r>
            <a:r>
              <a:rPr lang="de-DE" sz="2000" dirty="0" smtClean="0">
                <a:solidFill>
                  <a:srgbClr val="7F7F7F"/>
                </a:solidFill>
              </a:rPr>
              <a:t>-</a:t>
            </a:r>
            <a:r>
              <a:rPr lang="de-DE" sz="2000" dirty="0">
                <a:solidFill>
                  <a:srgbClr val="7F7F7F"/>
                </a:solidFill>
              </a:rPr>
              <a:t>Strategie </a:t>
            </a:r>
            <a:r>
              <a:rPr lang="de-DE" sz="2000" b="1" dirty="0" err="1" smtClean="0">
                <a:solidFill>
                  <a:srgbClr val="438ECC"/>
                </a:solidFill>
              </a:rPr>
              <a:t>recursive</a:t>
            </a:r>
            <a:endParaRPr lang="de-DE" sz="2000" b="1" dirty="0">
              <a:solidFill>
                <a:srgbClr val="438ECC"/>
              </a:solidFill>
            </a:endParaRPr>
          </a:p>
          <a:p>
            <a:pPr marL="457200" lvl="1" indent="0" algn="ctr">
              <a:buNone/>
            </a:pPr>
            <a:r>
              <a:rPr lang="de-DE" sz="2000" dirty="0">
                <a:solidFill>
                  <a:srgbClr val="7F7F7F"/>
                </a:solidFill>
              </a:rPr>
              <a:t>Verwirft </a:t>
            </a:r>
            <a:r>
              <a:rPr lang="de-DE" sz="2000" dirty="0" smtClean="0">
                <a:solidFill>
                  <a:srgbClr val="7F7F7F"/>
                </a:solidFill>
              </a:rPr>
              <a:t>einkommende </a:t>
            </a:r>
            <a:r>
              <a:rPr lang="de-DE" sz="2000" b="1" dirty="0" smtClean="0">
                <a:solidFill>
                  <a:srgbClr val="7F7F7F"/>
                </a:solidFill>
              </a:rPr>
              <a:t>konfliktbehaftete </a:t>
            </a:r>
            <a:r>
              <a:rPr lang="de-DE" sz="2000" dirty="0" smtClean="0">
                <a:solidFill>
                  <a:srgbClr val="7F7F7F"/>
                </a:solidFill>
              </a:rPr>
              <a:t>Dateien</a:t>
            </a:r>
          </a:p>
          <a:p>
            <a:pPr marL="457200" lvl="1" indent="0" algn="ctr">
              <a:buNone/>
            </a:pPr>
            <a:endParaRPr lang="de-DE" sz="2000" dirty="0" smtClean="0">
              <a:solidFill>
                <a:srgbClr val="7F7F7F"/>
              </a:solidFill>
            </a:endParaRPr>
          </a:p>
          <a:p>
            <a:pPr marL="0" indent="0" algn="ctr">
              <a:buNone/>
            </a:pP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–X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theirs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&gt; </a:t>
            </a:r>
          </a:p>
          <a:p>
            <a:pPr marL="0" indent="0" algn="ctr">
              <a:buNone/>
            </a:pPr>
            <a:r>
              <a:rPr lang="de-DE" sz="2000" dirty="0">
                <a:solidFill>
                  <a:srgbClr val="7F7F7F"/>
                </a:solidFill>
              </a:rPr>
              <a:t>Option</a:t>
            </a:r>
            <a:r>
              <a:rPr lang="de-DE" sz="2000" b="1" dirty="0">
                <a:solidFill>
                  <a:srgbClr val="7F7F7F"/>
                </a:solidFill>
              </a:rPr>
              <a:t> </a:t>
            </a:r>
            <a:r>
              <a:rPr lang="de-DE" sz="2000" dirty="0">
                <a:solidFill>
                  <a:srgbClr val="7F7F7F"/>
                </a:solidFill>
              </a:rPr>
              <a:t>für </a:t>
            </a:r>
            <a:r>
              <a:rPr lang="de-DE" sz="2000" dirty="0" err="1">
                <a:solidFill>
                  <a:srgbClr val="7F7F7F"/>
                </a:solidFill>
              </a:rPr>
              <a:t>Merge</a:t>
            </a:r>
            <a:r>
              <a:rPr lang="de-DE" sz="2000" dirty="0">
                <a:solidFill>
                  <a:srgbClr val="7F7F7F"/>
                </a:solidFill>
              </a:rPr>
              <a:t>-Strategie </a:t>
            </a:r>
            <a:r>
              <a:rPr lang="de-DE" sz="2000" b="1" dirty="0" err="1">
                <a:solidFill>
                  <a:srgbClr val="438ECC"/>
                </a:solidFill>
              </a:rPr>
              <a:t>recursive</a:t>
            </a:r>
            <a:endParaRPr lang="de-DE" sz="2000" b="1" dirty="0">
              <a:solidFill>
                <a:srgbClr val="438ECC"/>
              </a:solidFill>
            </a:endParaRPr>
          </a:p>
          <a:p>
            <a:pPr marL="457200" lvl="1" indent="0" algn="ctr">
              <a:buNone/>
            </a:pPr>
            <a:r>
              <a:rPr lang="de-DE" sz="2000" b="1" dirty="0" smtClean="0">
                <a:solidFill>
                  <a:srgbClr val="7F7F7F"/>
                </a:solidFill>
              </a:rPr>
              <a:t>Konfliktbehaftete </a:t>
            </a:r>
            <a:r>
              <a:rPr lang="de-DE" sz="2000" dirty="0" smtClean="0">
                <a:solidFill>
                  <a:srgbClr val="7F7F7F"/>
                </a:solidFill>
              </a:rPr>
              <a:t>Dateien</a:t>
            </a:r>
            <a:r>
              <a:rPr lang="de-DE" sz="2000" b="1" dirty="0" smtClean="0">
                <a:solidFill>
                  <a:srgbClr val="7F7F7F"/>
                </a:solidFill>
              </a:rPr>
              <a:t> </a:t>
            </a:r>
            <a:r>
              <a:rPr lang="de-DE" sz="2000" dirty="0" smtClean="0">
                <a:solidFill>
                  <a:srgbClr val="7F7F7F"/>
                </a:solidFill>
              </a:rPr>
              <a:t>immer von </a:t>
            </a:r>
            <a:r>
              <a:rPr lang="de-DE" sz="2000" dirty="0" err="1" smtClean="0">
                <a:solidFill>
                  <a:srgbClr val="7F7F7F"/>
                </a:solidFill>
              </a:rPr>
              <a:t>Branch</a:t>
            </a:r>
            <a:r>
              <a:rPr lang="de-DE" sz="2000" dirty="0" smtClean="0">
                <a:solidFill>
                  <a:srgbClr val="7F7F7F"/>
                </a:solidFill>
              </a:rPr>
              <a:t> </a:t>
            </a:r>
            <a:r>
              <a:rPr lang="de-DE" sz="2000" dirty="0" err="1" smtClean="0">
                <a:solidFill>
                  <a:srgbClr val="009587"/>
                </a:solidFill>
              </a:rPr>
              <a:t>branch</a:t>
            </a:r>
            <a:r>
              <a:rPr lang="de-DE" sz="2000" dirty="0" smtClean="0">
                <a:solidFill>
                  <a:srgbClr val="009587"/>
                </a:solidFill>
              </a:rPr>
              <a:t> </a:t>
            </a:r>
            <a:r>
              <a:rPr lang="de-DE" sz="2000" dirty="0" smtClean="0">
                <a:solidFill>
                  <a:srgbClr val="7F7F7F"/>
                </a:solidFill>
              </a:rPr>
              <a:t>nehmen</a:t>
            </a:r>
            <a:endParaRPr lang="de-DE" sz="2000" dirty="0">
              <a:solidFill>
                <a:srgbClr val="7F7F7F"/>
              </a:solidFill>
            </a:endParaRPr>
          </a:p>
          <a:p>
            <a:pPr marL="457200" lvl="1" indent="0">
              <a:buNone/>
            </a:pPr>
            <a:endParaRPr lang="de-DE" sz="2000" dirty="0">
              <a:solidFill>
                <a:srgbClr val="009587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MERGES 2 - STRATEGIEN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653559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lvl="1" indent="0">
              <a:buNone/>
            </a:pPr>
            <a:r>
              <a:rPr lang="de-DE" sz="1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config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 --global 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merge.conflictstyle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800" b="1" dirty="0" smtClean="0">
                <a:solidFill>
                  <a:srgbClr val="009587"/>
                </a:solidFill>
                <a:latin typeface="Courier New"/>
                <a:cs typeface="Courier New"/>
              </a:rPr>
              <a:t>diff3</a:t>
            </a:r>
            <a:endParaRPr lang="de-DE" sz="1800" b="1" dirty="0">
              <a:solidFill>
                <a:srgbClr val="009587"/>
              </a:solidFill>
              <a:latin typeface="Courier New"/>
              <a:cs typeface="Courier New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smtClean="0"/>
              <a:t>GIT INTERN: </a:t>
            </a:r>
            <a:r>
              <a:rPr lang="de-DE" dirty="0" smtClean="0"/>
              <a:t>MERGES 2 - KONFLIKTE</a:t>
            </a:r>
            <a:endParaRPr lang="de-DE" dirty="0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884" y="1799925"/>
            <a:ext cx="6922685" cy="4018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7310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mergetool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[–t &lt;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mergetool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&gt;]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MERGE-TOOL</a:t>
            </a:r>
            <a:endParaRPr lang="de-DE" dirty="0"/>
          </a:p>
        </p:txBody>
      </p:sp>
      <p:pic>
        <p:nvPicPr>
          <p:cNvPr id="9" name="Bild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3814" y="2486768"/>
            <a:ext cx="3862083" cy="2814066"/>
          </a:xfrm>
          <a:prstGeom prst="rect">
            <a:avLst/>
          </a:prstGeom>
          <a:ln>
            <a:solidFill>
              <a:srgbClr val="4D4D4D"/>
            </a:solidFill>
          </a:ln>
        </p:spPr>
      </p:pic>
    </p:spTree>
    <p:extLst>
      <p:ext uri="{BB962C8B-B14F-4D97-AF65-F5344CB8AC3E}">
        <p14:creationId xmlns:p14="http://schemas.microsoft.com/office/powerpoint/2010/main" val="22396250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b="1" dirty="0" err="1" smtClean="0">
                <a:solidFill>
                  <a:srgbClr val="009587"/>
                </a:solidFill>
              </a:rPr>
              <a:t>git</a:t>
            </a:r>
            <a:r>
              <a:rPr lang="de-DE" b="1" dirty="0" smtClean="0">
                <a:solidFill>
                  <a:srgbClr val="009587"/>
                </a:solidFill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</a:rPr>
              <a:t>rerere</a:t>
            </a:r>
            <a:r>
              <a:rPr lang="de-DE" b="1" dirty="0">
                <a:solidFill>
                  <a:srgbClr val="009587"/>
                </a:solidFill>
              </a:rPr>
              <a:t> </a:t>
            </a:r>
            <a:r>
              <a:rPr lang="de-DE" b="1" dirty="0" smtClean="0"/>
              <a:t>„</a:t>
            </a:r>
            <a:r>
              <a:rPr lang="de-DE" b="1" dirty="0"/>
              <a:t>Reuse </a:t>
            </a:r>
            <a:r>
              <a:rPr lang="de-DE" b="1" dirty="0" err="1"/>
              <a:t>recorded</a:t>
            </a:r>
            <a:r>
              <a:rPr lang="de-DE" b="1" dirty="0"/>
              <a:t> </a:t>
            </a:r>
            <a:r>
              <a:rPr lang="de-DE" b="1" dirty="0" err="1" smtClean="0"/>
              <a:t>resolution</a:t>
            </a:r>
            <a:r>
              <a:rPr lang="de-DE" b="1" dirty="0" smtClean="0"/>
              <a:t>“</a:t>
            </a:r>
            <a:endParaRPr lang="de-DE" b="1" dirty="0" smtClean="0"/>
          </a:p>
          <a:p>
            <a:pPr lvl="1"/>
            <a:r>
              <a:rPr lang="de-DE" dirty="0" smtClean="0"/>
              <a:t>Konfliktlösungen abspeichern</a:t>
            </a:r>
          </a:p>
          <a:p>
            <a:pPr lvl="1"/>
            <a:r>
              <a:rPr lang="de-DE" dirty="0" smtClean="0"/>
              <a:t>Problem: Lösungen werden nur lokal gespeichert</a:t>
            </a:r>
          </a:p>
          <a:p>
            <a:r>
              <a:rPr lang="de-DE" dirty="0" smtClean="0"/>
              <a:t>Einschalten global oder pro </a:t>
            </a:r>
            <a:r>
              <a:rPr lang="de-DE" dirty="0" smtClean="0"/>
              <a:t>Repository:</a:t>
            </a:r>
            <a:endParaRPr lang="de-DE" dirty="0" smtClean="0"/>
          </a:p>
          <a:p>
            <a:pPr marL="457200" lvl="1" indent="0">
              <a:buNone/>
            </a:pPr>
            <a:r>
              <a:rPr lang="de-DE" dirty="0" err="1">
                <a:solidFill>
                  <a:srgbClr val="009587"/>
                </a:solidFill>
              </a:rPr>
              <a:t>git</a:t>
            </a:r>
            <a:r>
              <a:rPr lang="de-DE" dirty="0">
                <a:solidFill>
                  <a:srgbClr val="009587"/>
                </a:solidFill>
              </a:rPr>
              <a:t> </a:t>
            </a:r>
            <a:r>
              <a:rPr lang="de-DE" dirty="0" err="1">
                <a:solidFill>
                  <a:srgbClr val="009587"/>
                </a:solidFill>
              </a:rPr>
              <a:t>config</a:t>
            </a:r>
            <a:r>
              <a:rPr lang="de-DE" dirty="0">
                <a:solidFill>
                  <a:srgbClr val="009587"/>
                </a:solidFill>
              </a:rPr>
              <a:t> </a:t>
            </a:r>
            <a:r>
              <a:rPr lang="de-DE" dirty="0" smtClean="0">
                <a:solidFill>
                  <a:srgbClr val="009587"/>
                </a:solidFill>
              </a:rPr>
              <a:t>[-</a:t>
            </a:r>
            <a:r>
              <a:rPr lang="de-DE" dirty="0">
                <a:solidFill>
                  <a:srgbClr val="009587"/>
                </a:solidFill>
              </a:rPr>
              <a:t>-</a:t>
            </a:r>
            <a:r>
              <a:rPr lang="de-DE" dirty="0" smtClean="0">
                <a:solidFill>
                  <a:srgbClr val="009587"/>
                </a:solidFill>
              </a:rPr>
              <a:t>global] </a:t>
            </a:r>
            <a:r>
              <a:rPr lang="de-DE" dirty="0" err="1">
                <a:solidFill>
                  <a:srgbClr val="009587"/>
                </a:solidFill>
              </a:rPr>
              <a:t>rerere.enabled</a:t>
            </a:r>
            <a:r>
              <a:rPr lang="de-DE" dirty="0">
                <a:solidFill>
                  <a:srgbClr val="009587"/>
                </a:solidFill>
              </a:rPr>
              <a:t> </a:t>
            </a:r>
            <a:r>
              <a:rPr lang="de-DE" dirty="0" err="1" smtClean="0">
                <a:solidFill>
                  <a:srgbClr val="009587"/>
                </a:solidFill>
              </a:rPr>
              <a:t>true</a:t>
            </a:r>
            <a:endParaRPr lang="de-DE" dirty="0" smtClean="0">
              <a:solidFill>
                <a:srgbClr val="009587"/>
              </a:solidFill>
            </a:endParaRPr>
          </a:p>
          <a:p>
            <a:r>
              <a:rPr lang="de-DE" dirty="0" smtClean="0"/>
              <a:t>Nochmaliges ausführen</a:t>
            </a:r>
          </a:p>
          <a:p>
            <a:pPr marL="457200" lvl="1" indent="0">
              <a:buNone/>
            </a:pPr>
            <a:r>
              <a:rPr lang="de-DE" dirty="0" err="1" smtClean="0">
                <a:solidFill>
                  <a:srgbClr val="009587"/>
                </a:solidFill>
              </a:rPr>
              <a:t>git</a:t>
            </a:r>
            <a:r>
              <a:rPr lang="de-DE" dirty="0" smtClean="0">
                <a:solidFill>
                  <a:srgbClr val="009587"/>
                </a:solidFill>
              </a:rPr>
              <a:t> </a:t>
            </a:r>
            <a:r>
              <a:rPr lang="de-DE" dirty="0" err="1" smtClean="0">
                <a:solidFill>
                  <a:srgbClr val="009587"/>
                </a:solidFill>
              </a:rPr>
              <a:t>rerere</a:t>
            </a:r>
            <a:r>
              <a:rPr lang="de-DE" dirty="0" smtClean="0">
                <a:solidFill>
                  <a:srgbClr val="009587"/>
                </a:solidFill>
              </a:rPr>
              <a:t> </a:t>
            </a:r>
            <a:r>
              <a:rPr lang="de-DE" dirty="0" err="1" smtClean="0">
                <a:solidFill>
                  <a:srgbClr val="009587"/>
                </a:solidFill>
              </a:rPr>
              <a:t>forget</a:t>
            </a:r>
            <a:endParaRPr lang="de-DE" dirty="0" smtClean="0">
              <a:solidFill>
                <a:srgbClr val="009587"/>
              </a:solidFill>
            </a:endParaRPr>
          </a:p>
          <a:p>
            <a:pPr lvl="1"/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MERGES: RERERE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430194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GIT INTERN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1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4144840"/>
            <a:ext cx="6267608" cy="342233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490792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Objektdatenbanken und Referenzen</a:t>
            </a:r>
          </a:p>
          <a:p>
            <a:r>
              <a:rPr lang="de-DE" dirty="0" err="1" smtClean="0"/>
              <a:t>Merges</a:t>
            </a:r>
            <a:endParaRPr lang="de-DE" dirty="0" smtClean="0"/>
          </a:p>
          <a:p>
            <a:r>
              <a:rPr lang="de-DE" dirty="0" err="1" smtClean="0"/>
              <a:t>Remotes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74565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800" dirty="0" smtClean="0"/>
              <a:t>Verbinden lokale mit Remote-</a:t>
            </a:r>
            <a:r>
              <a:rPr lang="de-DE" sz="2800" dirty="0" err="1" smtClean="0"/>
              <a:t>Repositories</a:t>
            </a:r>
            <a:endParaRPr lang="de-DE" sz="2800" dirty="0" smtClean="0"/>
          </a:p>
          <a:p>
            <a:r>
              <a:rPr lang="de-DE" sz="2800" dirty="0" smtClean="0"/>
              <a:t>Haben einen Namen und eine URL</a:t>
            </a:r>
          </a:p>
          <a:p>
            <a:r>
              <a:rPr lang="de-DE" sz="2800" dirty="0" smtClean="0"/>
              <a:t>Durch </a:t>
            </a:r>
            <a:r>
              <a:rPr lang="de-DE" sz="2800" dirty="0" err="1" smtClean="0">
                <a:solidFill>
                  <a:srgbClr val="009587"/>
                </a:solidFill>
              </a:rPr>
              <a:t>git</a:t>
            </a:r>
            <a:r>
              <a:rPr lang="de-DE" sz="2800" dirty="0" smtClean="0">
                <a:solidFill>
                  <a:srgbClr val="009587"/>
                </a:solidFill>
              </a:rPr>
              <a:t> </a:t>
            </a:r>
            <a:r>
              <a:rPr lang="de-DE" sz="2800" dirty="0" err="1" smtClean="0">
                <a:solidFill>
                  <a:srgbClr val="009587"/>
                </a:solidFill>
              </a:rPr>
              <a:t>clone</a:t>
            </a:r>
            <a:r>
              <a:rPr lang="de-DE" sz="2800" dirty="0" smtClean="0">
                <a:solidFill>
                  <a:srgbClr val="009587"/>
                </a:solidFill>
              </a:rPr>
              <a:t> </a:t>
            </a:r>
            <a:r>
              <a:rPr lang="de-DE" sz="2800" dirty="0" smtClean="0"/>
              <a:t>wird „</a:t>
            </a:r>
            <a:r>
              <a:rPr lang="de-DE" sz="2800" dirty="0" err="1" smtClean="0"/>
              <a:t>origin</a:t>
            </a:r>
            <a:r>
              <a:rPr lang="de-DE" sz="2800" dirty="0" smtClean="0"/>
              <a:t>“-Remote angelegt</a:t>
            </a:r>
          </a:p>
          <a:p>
            <a:r>
              <a:rPr lang="de-DE" sz="2800" dirty="0" smtClean="0"/>
              <a:t>Mit </a:t>
            </a:r>
            <a:r>
              <a:rPr lang="de-DE" sz="2800" dirty="0" err="1" smtClean="0">
                <a:solidFill>
                  <a:srgbClr val="009587"/>
                </a:solidFill>
              </a:rPr>
              <a:t>git</a:t>
            </a:r>
            <a:r>
              <a:rPr lang="de-DE" sz="2800" dirty="0" smtClean="0">
                <a:solidFill>
                  <a:srgbClr val="009587"/>
                </a:solidFill>
              </a:rPr>
              <a:t> remote </a:t>
            </a:r>
            <a:r>
              <a:rPr lang="de-DE" sz="2800" dirty="0" err="1" smtClean="0">
                <a:solidFill>
                  <a:srgbClr val="009587"/>
                </a:solidFill>
              </a:rPr>
              <a:t>add</a:t>
            </a:r>
            <a:r>
              <a:rPr lang="de-DE" sz="2800" dirty="0" smtClean="0">
                <a:solidFill>
                  <a:srgbClr val="009587"/>
                </a:solidFill>
              </a:rPr>
              <a:t> </a:t>
            </a:r>
            <a:r>
              <a:rPr lang="de-DE" sz="2800" dirty="0" smtClean="0"/>
              <a:t>können weitere </a:t>
            </a:r>
            <a:r>
              <a:rPr lang="de-DE" sz="2800" dirty="0" err="1" smtClean="0"/>
              <a:t>Remotes</a:t>
            </a:r>
            <a:r>
              <a:rPr lang="de-DE" sz="2800" dirty="0" smtClean="0"/>
              <a:t> hinzugefügt werden</a:t>
            </a:r>
          </a:p>
          <a:p>
            <a:pPr marL="0" indent="0">
              <a:buNone/>
            </a:pPr>
            <a:endParaRPr lang="de-DE" sz="2800" dirty="0" smtClean="0"/>
          </a:p>
          <a:p>
            <a:r>
              <a:rPr lang="de-DE" dirty="0" smtClean="0"/>
              <a:t>Austausch von Objekten über </a:t>
            </a:r>
            <a:r>
              <a:rPr lang="de-DE" dirty="0" err="1" smtClean="0">
                <a:solidFill>
                  <a:srgbClr val="009587"/>
                </a:solidFill>
              </a:rPr>
              <a:t>fetch</a:t>
            </a:r>
            <a:r>
              <a:rPr lang="de-DE" dirty="0" smtClean="0">
                <a:solidFill>
                  <a:srgbClr val="009587"/>
                </a:solidFill>
              </a:rPr>
              <a:t> </a:t>
            </a:r>
            <a:r>
              <a:rPr lang="de-DE" dirty="0" smtClean="0"/>
              <a:t>und </a:t>
            </a:r>
            <a:r>
              <a:rPr lang="de-DE" dirty="0" smtClean="0">
                <a:solidFill>
                  <a:srgbClr val="009587"/>
                </a:solidFill>
              </a:rPr>
              <a:t>push</a:t>
            </a:r>
            <a:endParaRPr lang="de-DE" dirty="0">
              <a:solidFill>
                <a:srgbClr val="009587"/>
              </a:solidFill>
            </a:endParaRPr>
          </a:p>
          <a:p>
            <a:endParaRPr lang="de-DE" dirty="0" smtClean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REMOTES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383057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57150" indent="0" algn="ctr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g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remote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add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&lt;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url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57150" indent="0" algn="ctr">
              <a:buNone/>
            </a:pPr>
            <a:r>
              <a:rPr lang="de-DE" sz="1900" dirty="0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Fügt ein neues Remote-Repository </a:t>
            </a:r>
            <a:r>
              <a:rPr lang="de-DE" sz="1900" dirty="0" err="1" smtClean="0">
                <a:solidFill>
                  <a:srgbClr val="009587"/>
                </a:solidFill>
                <a:latin typeface="Calibri"/>
                <a:cs typeface="Calibri"/>
              </a:rPr>
              <a:t>name</a:t>
            </a:r>
            <a:r>
              <a:rPr lang="de-DE" sz="1900" dirty="0" smtClean="0">
                <a:solidFill>
                  <a:srgbClr val="009587"/>
                </a:solidFill>
                <a:latin typeface="Calibri"/>
                <a:cs typeface="Calibri"/>
              </a:rPr>
              <a:t> </a:t>
            </a:r>
            <a:r>
              <a:rPr lang="de-DE" sz="1900" dirty="0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mit der </a:t>
            </a:r>
            <a:r>
              <a:rPr lang="de-DE" sz="1900" dirty="0" err="1" smtClean="0">
                <a:solidFill>
                  <a:srgbClr val="009587"/>
                </a:solidFill>
                <a:latin typeface="Calibri"/>
                <a:cs typeface="Calibri"/>
              </a:rPr>
              <a:t>url</a:t>
            </a:r>
            <a:r>
              <a:rPr lang="de-DE" sz="1900" dirty="0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 hinzu</a:t>
            </a:r>
          </a:p>
          <a:p>
            <a:pPr marL="57150" indent="0" algn="ctr">
              <a:buNone/>
            </a:pPr>
            <a:endParaRPr lang="de-DE" sz="1900" dirty="0" smtClean="0">
              <a:solidFill>
                <a:schemeClr val="bg1">
                  <a:lumMod val="50000"/>
                </a:schemeClr>
              </a:solidFill>
              <a:latin typeface="Calibri"/>
              <a:cs typeface="Calibri"/>
            </a:endParaRPr>
          </a:p>
          <a:p>
            <a:pPr marL="0" indent="0" algn="ctr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g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remote –v</a:t>
            </a:r>
          </a:p>
          <a:p>
            <a:pPr marL="0" indent="0" algn="ctr">
              <a:buNone/>
            </a:pPr>
            <a:r>
              <a:rPr lang="de-DE" sz="1900" dirty="0" smtClean="0">
                <a:solidFill>
                  <a:schemeClr val="bg1">
                    <a:lumMod val="50000"/>
                  </a:schemeClr>
                </a:solidFill>
                <a:cs typeface="Calibri"/>
              </a:rPr>
              <a:t>Zeigt alle Remote-</a:t>
            </a:r>
            <a:r>
              <a:rPr lang="de-DE" sz="1900" dirty="0" err="1" smtClean="0">
                <a:solidFill>
                  <a:schemeClr val="bg1">
                    <a:lumMod val="50000"/>
                  </a:schemeClr>
                </a:solidFill>
                <a:cs typeface="Calibri"/>
              </a:rPr>
              <a:t>Repositories</a:t>
            </a:r>
            <a:r>
              <a:rPr lang="de-DE" sz="1900" dirty="0" smtClean="0">
                <a:solidFill>
                  <a:schemeClr val="bg1">
                    <a:lumMod val="50000"/>
                  </a:schemeClr>
                </a:solidFill>
                <a:cs typeface="Calibri"/>
              </a:rPr>
              <a:t> an</a:t>
            </a:r>
          </a:p>
          <a:p>
            <a:pPr marL="0" indent="0" algn="ctr">
              <a:buNone/>
            </a:pPr>
            <a:endParaRPr lang="de-DE" sz="1900" dirty="0">
              <a:solidFill>
                <a:schemeClr val="bg1">
                  <a:lumMod val="50000"/>
                </a:schemeClr>
              </a:solidFill>
              <a:cs typeface="Calibri"/>
            </a:endParaRPr>
          </a:p>
          <a:p>
            <a:pPr marL="0" indent="0" algn="ctr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ls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-remote &lt;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  <a:endParaRPr lang="de-DE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1900" dirty="0" smtClean="0">
                <a:solidFill>
                  <a:schemeClr val="bg1">
                    <a:lumMod val="50000"/>
                  </a:schemeClr>
                </a:solidFill>
                <a:cs typeface="Calibri"/>
              </a:rPr>
              <a:t>Zeigt alle Referenzen an, die es in einem Remote-Repository gibt</a:t>
            </a:r>
            <a:endParaRPr lang="de-DE" sz="1900" dirty="0">
              <a:solidFill>
                <a:schemeClr val="bg1">
                  <a:lumMod val="50000"/>
                </a:schemeClr>
              </a:solidFill>
              <a:cs typeface="Calibri"/>
            </a:endParaRPr>
          </a:p>
          <a:p>
            <a:pPr marL="0" indent="0" algn="ctr">
              <a:buNone/>
            </a:pPr>
            <a:endParaRPr lang="de-DE" sz="1900" dirty="0" smtClean="0">
              <a:solidFill>
                <a:schemeClr val="bg1">
                  <a:lumMod val="50000"/>
                </a:schemeClr>
              </a:solidFill>
              <a:cs typeface="Calibri"/>
            </a:endParaRPr>
          </a:p>
          <a:p>
            <a:pPr marL="0" indent="0" algn="ctr">
              <a:buNone/>
            </a:pPr>
            <a:endParaRPr lang="de-DE" sz="19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remote update &lt;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</a:pPr>
            <a:r>
              <a:rPr lang="de-DE" sz="1900" dirty="0" smtClean="0">
                <a:solidFill>
                  <a:schemeClr val="bg1">
                    <a:lumMod val="50000"/>
                  </a:schemeClr>
                </a:solidFill>
                <a:cs typeface="Calibri"/>
              </a:rPr>
              <a:t>Aktualisiert Referenzen aus einem Remote-Repository (entspricht </a:t>
            </a:r>
            <a:r>
              <a:rPr lang="de-DE" sz="1900" dirty="0" err="1" smtClean="0">
                <a:solidFill>
                  <a:srgbClr val="009587"/>
                </a:solidFill>
                <a:cs typeface="Calibri"/>
              </a:rPr>
              <a:t>git</a:t>
            </a:r>
            <a:r>
              <a:rPr lang="de-DE" sz="1900" dirty="0" smtClean="0">
                <a:solidFill>
                  <a:srgbClr val="009587"/>
                </a:solidFill>
                <a:cs typeface="Calibri"/>
              </a:rPr>
              <a:t> </a:t>
            </a:r>
            <a:r>
              <a:rPr lang="de-DE" sz="1900" dirty="0" err="1" smtClean="0">
                <a:solidFill>
                  <a:srgbClr val="009587"/>
                </a:solidFill>
                <a:cs typeface="Calibri"/>
              </a:rPr>
              <a:t>fetch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  <a:cs typeface="Calibri"/>
              </a:rPr>
              <a:t>)</a:t>
            </a:r>
          </a:p>
          <a:p>
            <a:pPr marL="0" indent="0" algn="ctr">
              <a:buNone/>
            </a:pP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remote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rm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</a:pP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  <a:cs typeface="Calibri"/>
              </a:rPr>
              <a:t>Löscht das angegebene Remote-Repository</a:t>
            </a:r>
            <a:endParaRPr lang="de-DE" sz="18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REMOTES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358576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800" dirty="0" smtClean="0"/>
              <a:t>Definiert, welche Referenzen ausgetauscht werden</a:t>
            </a:r>
          </a:p>
          <a:p>
            <a:pPr lvl="1"/>
            <a:r>
              <a:rPr lang="de-DE" sz="2000" dirty="0" smtClean="0"/>
              <a:t>Spezifiziert in Remote-Konfiguration oder auf der Kommandozeile</a:t>
            </a:r>
          </a:p>
          <a:p>
            <a:pPr lvl="1"/>
            <a:r>
              <a:rPr lang="de-DE" sz="2000" dirty="0" smtClean="0"/>
              <a:t>Mehrere </a:t>
            </a:r>
            <a:r>
              <a:rPr lang="de-DE" sz="2000" dirty="0" err="1" smtClean="0"/>
              <a:t>Ref-Specs</a:t>
            </a:r>
            <a:r>
              <a:rPr lang="de-DE" sz="2000" dirty="0" smtClean="0"/>
              <a:t> sind möglich</a:t>
            </a:r>
          </a:p>
          <a:p>
            <a:pPr marL="457200" lvl="1" indent="0">
              <a:buNone/>
            </a:pPr>
            <a:endParaRPr lang="de-DE" sz="2000" dirty="0"/>
          </a:p>
          <a:p>
            <a:pPr lvl="1"/>
            <a:endParaRPr lang="de-DE" sz="2000" dirty="0" smtClean="0"/>
          </a:p>
          <a:p>
            <a:pPr lvl="1"/>
            <a:endParaRPr lang="de-DE" sz="2000" dirty="0"/>
          </a:p>
          <a:p>
            <a:pPr lvl="1"/>
            <a:endParaRPr lang="de-DE" sz="2000" dirty="0" smtClean="0"/>
          </a:p>
          <a:p>
            <a:pPr lvl="1"/>
            <a:endParaRPr lang="de-DE" sz="2000" dirty="0"/>
          </a:p>
          <a:p>
            <a:pPr lvl="1"/>
            <a:endParaRPr lang="de-DE" sz="2000" dirty="0" smtClean="0"/>
          </a:p>
          <a:p>
            <a:pPr lvl="1"/>
            <a:endParaRPr lang="de-DE" sz="2000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REFSPEC</a:t>
            </a:r>
            <a:endParaRPr lang="de-DE" dirty="0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800" y="2743200"/>
            <a:ext cx="8267700" cy="135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5311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935418" y="1041400"/>
            <a:ext cx="4892697" cy="5084763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50000"/>
              </a:lnSpc>
            </a:pPr>
            <a:r>
              <a:rPr lang="de-DE" dirty="0" err="1" smtClean="0"/>
              <a:t>Git</a:t>
            </a:r>
            <a:r>
              <a:rPr lang="de-DE" dirty="0" smtClean="0"/>
              <a:t> </a:t>
            </a:r>
            <a:r>
              <a:rPr lang="de-DE" dirty="0" err="1" smtClean="0"/>
              <a:t>internas</a:t>
            </a:r>
            <a:endParaRPr lang="de-DE" dirty="0" smtClean="0"/>
          </a:p>
          <a:p>
            <a:pPr lvl="1">
              <a:lnSpc>
                <a:spcPct val="150000"/>
              </a:lnSpc>
            </a:pPr>
            <a:r>
              <a:rPr lang="de-DE" dirty="0" smtClean="0"/>
              <a:t>Objekt-Datenbank, </a:t>
            </a:r>
            <a:r>
              <a:rPr lang="de-DE" dirty="0" err="1" smtClean="0"/>
              <a:t>Branches</a:t>
            </a:r>
            <a:r>
              <a:rPr lang="de-DE" dirty="0" smtClean="0"/>
              <a:t>, </a:t>
            </a:r>
            <a:r>
              <a:rPr lang="de-DE" dirty="0" err="1" smtClean="0"/>
              <a:t>Remotes</a:t>
            </a:r>
            <a:endParaRPr lang="de-DE" dirty="0" smtClean="0"/>
          </a:p>
          <a:p>
            <a:pPr>
              <a:lnSpc>
                <a:spcPct val="150000"/>
              </a:lnSpc>
            </a:pPr>
            <a:endParaRPr lang="de-DE" sz="2300" dirty="0" smtClean="0"/>
          </a:p>
          <a:p>
            <a:pPr>
              <a:lnSpc>
                <a:spcPct val="150000"/>
              </a:lnSpc>
            </a:pPr>
            <a:r>
              <a:rPr lang="de-DE" dirty="0" err="1" smtClean="0"/>
              <a:t>Branch</a:t>
            </a:r>
            <a:r>
              <a:rPr lang="de-DE" dirty="0" smtClean="0"/>
              <a:t>-Strategien</a:t>
            </a:r>
          </a:p>
          <a:p>
            <a:pPr>
              <a:lnSpc>
                <a:spcPct val="150000"/>
              </a:lnSpc>
            </a:pPr>
            <a:r>
              <a:rPr lang="de-DE" dirty="0" smtClean="0"/>
              <a:t>Einbinden von Projekten</a:t>
            </a:r>
          </a:p>
          <a:p>
            <a:pPr lvl="1">
              <a:lnSpc>
                <a:spcPct val="150000"/>
              </a:lnSpc>
            </a:pPr>
            <a:r>
              <a:rPr lang="de-DE" dirty="0" err="1" smtClean="0"/>
              <a:t>submodules</a:t>
            </a:r>
            <a:r>
              <a:rPr lang="de-DE" dirty="0" smtClean="0"/>
              <a:t> und </a:t>
            </a:r>
            <a:r>
              <a:rPr lang="de-DE" dirty="0" err="1" smtClean="0"/>
              <a:t>subtrees</a:t>
            </a:r>
            <a:endParaRPr lang="de-DE" dirty="0" smtClean="0"/>
          </a:p>
          <a:p>
            <a:pPr>
              <a:lnSpc>
                <a:spcPct val="150000"/>
              </a:lnSpc>
            </a:pPr>
            <a:r>
              <a:rPr lang="de-DE" dirty="0" err="1" smtClean="0"/>
              <a:t>Git</a:t>
            </a:r>
            <a:r>
              <a:rPr lang="de-DE" dirty="0" smtClean="0"/>
              <a:t> APIs: Alternativen zur </a:t>
            </a:r>
            <a:r>
              <a:rPr lang="de-DE" dirty="0" err="1" smtClean="0"/>
              <a:t>Git</a:t>
            </a:r>
            <a:r>
              <a:rPr lang="de-DE" dirty="0" smtClean="0"/>
              <a:t> </a:t>
            </a:r>
            <a:r>
              <a:rPr lang="de-DE" dirty="0" err="1" smtClean="0"/>
              <a:t>Bash</a:t>
            </a:r>
            <a:endParaRPr lang="de-DE" dirty="0" smtClean="0"/>
          </a:p>
          <a:p>
            <a:pPr>
              <a:lnSpc>
                <a:spcPct val="150000"/>
              </a:lnSpc>
            </a:pPr>
            <a:r>
              <a:rPr lang="de-DE" dirty="0" err="1" smtClean="0"/>
              <a:t>Git</a:t>
            </a:r>
            <a:r>
              <a:rPr lang="de-DE" dirty="0" smtClean="0"/>
              <a:t> und </a:t>
            </a:r>
            <a:r>
              <a:rPr lang="de-DE" dirty="0" err="1" smtClean="0"/>
              <a:t>Buildtools</a:t>
            </a:r>
            <a:endParaRPr lang="de-DE" dirty="0" smtClean="0"/>
          </a:p>
          <a:p>
            <a:pPr lvl="1">
              <a:lnSpc>
                <a:spcPct val="150000"/>
              </a:lnSpc>
            </a:pPr>
            <a:r>
              <a:rPr lang="de-DE" dirty="0" err="1" smtClean="0"/>
              <a:t>maven</a:t>
            </a:r>
            <a:r>
              <a:rPr lang="de-DE" dirty="0" smtClean="0"/>
              <a:t> und </a:t>
            </a:r>
            <a:r>
              <a:rPr lang="de-DE" dirty="0" err="1" smtClean="0"/>
              <a:t>gradle</a:t>
            </a:r>
            <a:endParaRPr lang="de-DE" dirty="0" smtClean="0"/>
          </a:p>
          <a:p>
            <a:pPr>
              <a:lnSpc>
                <a:spcPct val="150000"/>
              </a:lnSpc>
            </a:pPr>
            <a:endParaRPr lang="de-DE" sz="2600" dirty="0" smtClean="0"/>
          </a:p>
          <a:p>
            <a:pPr>
              <a:lnSpc>
                <a:spcPct val="150000"/>
              </a:lnSpc>
            </a:pPr>
            <a:r>
              <a:rPr lang="de-DE" dirty="0" smtClean="0"/>
              <a:t>Fragen &amp; Diskussionen: jederzeit!</a:t>
            </a:r>
          </a:p>
          <a:p>
            <a:endParaRPr lang="de-DE" dirty="0" smtClean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AGENDA</a:t>
            </a:r>
            <a:endParaRPr lang="de-DE" dirty="0"/>
          </a:p>
        </p:txBody>
      </p:sp>
      <p:grpSp>
        <p:nvGrpSpPr>
          <p:cNvPr id="6" name="Gruppierung 5"/>
          <p:cNvGrpSpPr/>
          <p:nvPr/>
        </p:nvGrpSpPr>
        <p:grpSpPr>
          <a:xfrm>
            <a:off x="705788" y="1324975"/>
            <a:ext cx="2457892" cy="4583664"/>
            <a:chOff x="1032498" y="1455487"/>
            <a:chExt cx="2457892" cy="4583664"/>
          </a:xfrm>
        </p:grpSpPr>
        <p:sp>
          <p:nvSpPr>
            <p:cNvPr id="5" name="Abgerundetes Rechteck 4"/>
            <p:cNvSpPr/>
            <p:nvPr/>
          </p:nvSpPr>
          <p:spPr>
            <a:xfrm>
              <a:off x="1032498" y="1455487"/>
              <a:ext cx="2457892" cy="4583664"/>
            </a:xfrm>
            <a:prstGeom prst="roundRect">
              <a:avLst/>
            </a:prstGeom>
            <a:solidFill>
              <a:schemeClr val="bg1"/>
            </a:solidFill>
            <a:ln w="38100" cmpd="sng">
              <a:solidFill>
                <a:srgbClr val="984807"/>
              </a:solidFill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bg1"/>
                </a:solidFill>
              </a:endParaRPr>
            </a:p>
          </p:txBody>
        </p:sp>
        <p:pic>
          <p:nvPicPr>
            <p:cNvPr id="4" name="Bild 3" descr="2014-02-01 14_14_58_histoy-view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057" t="7370" r="26354" b="1918"/>
            <a:stretch/>
          </p:blipFill>
          <p:spPr>
            <a:xfrm>
              <a:off x="1338375" y="1562321"/>
              <a:ext cx="1791263" cy="4397403"/>
            </a:xfrm>
            <a:prstGeom prst="rect">
              <a:avLst/>
            </a:prstGeom>
            <a:noFill/>
            <a:ln w="38100" cmpd="sng">
              <a:noFill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37451861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b="1" dirty="0" err="1" smtClean="0">
                <a:solidFill>
                  <a:srgbClr val="009587"/>
                </a:solidFill>
              </a:rPr>
              <a:t>Fetch</a:t>
            </a:r>
            <a:endParaRPr lang="de-DE" sz="1800" b="1" dirty="0" smtClean="0">
              <a:solidFill>
                <a:srgbClr val="009587"/>
              </a:solidFill>
            </a:endParaRPr>
          </a:p>
          <a:p>
            <a:pPr marL="0" indent="0">
              <a:buNone/>
            </a:pPr>
            <a:r>
              <a:rPr lang="de-DE" sz="1800" dirty="0" smtClean="0"/>
              <a:t>Referenzen aus </a:t>
            </a:r>
            <a:r>
              <a:rPr lang="de-DE" sz="1800" dirty="0" smtClean="0">
                <a:solidFill>
                  <a:srgbClr val="F7AA44"/>
                </a:solidFill>
              </a:rPr>
              <a:t>Remote</a:t>
            </a:r>
            <a:r>
              <a:rPr lang="de-DE" sz="1800" dirty="0" smtClean="0"/>
              <a:t>-Repository (</a:t>
            </a:r>
            <a:r>
              <a:rPr lang="de-DE" sz="1800" dirty="0" err="1" smtClean="0">
                <a:solidFill>
                  <a:srgbClr val="438ECC"/>
                </a:solidFill>
              </a:rPr>
              <a:t>source</a:t>
            </a:r>
            <a:r>
              <a:rPr lang="de-DE" sz="1800" dirty="0" smtClean="0"/>
              <a:t>) ins </a:t>
            </a:r>
            <a:r>
              <a:rPr lang="de-DE" sz="1800" dirty="0" smtClean="0">
                <a:solidFill>
                  <a:srgbClr val="F7AA44"/>
                </a:solidFill>
              </a:rPr>
              <a:t>lokale</a:t>
            </a:r>
            <a:r>
              <a:rPr lang="de-DE" sz="1800" dirty="0" smtClean="0"/>
              <a:t> Repository (</a:t>
            </a:r>
            <a:r>
              <a:rPr lang="de-DE" sz="1800" dirty="0" err="1" smtClean="0">
                <a:solidFill>
                  <a:srgbClr val="438ECC"/>
                </a:solidFill>
              </a:rPr>
              <a:t>destination</a:t>
            </a:r>
            <a:r>
              <a:rPr lang="de-DE" sz="1800" dirty="0" smtClean="0"/>
              <a:t>) kopieren</a:t>
            </a:r>
          </a:p>
          <a:p>
            <a:pPr marL="0" indent="0">
              <a:buNone/>
            </a:pPr>
            <a:endParaRPr lang="de-DE" sz="2000" b="1" dirty="0" smtClean="0">
              <a:solidFill>
                <a:srgbClr val="009587"/>
              </a:solidFill>
            </a:endParaRPr>
          </a:p>
          <a:p>
            <a:pPr marL="0" indent="0">
              <a:buNone/>
            </a:pPr>
            <a:endParaRPr lang="de-DE" sz="2000" b="1" dirty="0" smtClean="0">
              <a:solidFill>
                <a:srgbClr val="009587"/>
              </a:solidFill>
            </a:endParaRPr>
          </a:p>
          <a:p>
            <a:pPr marL="0" indent="0">
              <a:buNone/>
            </a:pPr>
            <a:endParaRPr lang="de-DE" sz="2000" b="1" dirty="0">
              <a:solidFill>
                <a:srgbClr val="009587"/>
              </a:solidFill>
            </a:endParaRPr>
          </a:p>
          <a:p>
            <a:pPr marL="0" indent="0">
              <a:buNone/>
            </a:pPr>
            <a:endParaRPr lang="de-DE" sz="2000" b="1" dirty="0" smtClean="0">
              <a:solidFill>
                <a:srgbClr val="009587"/>
              </a:solidFill>
            </a:endParaRPr>
          </a:p>
          <a:p>
            <a:pPr marL="0" indent="0">
              <a:buNone/>
            </a:pPr>
            <a:endParaRPr lang="de-DE" sz="2000" b="1" dirty="0" smtClean="0">
              <a:solidFill>
                <a:srgbClr val="009587"/>
              </a:solidFill>
            </a:endParaRPr>
          </a:p>
          <a:p>
            <a:pPr marL="0" indent="0">
              <a:buNone/>
            </a:pPr>
            <a:endParaRPr lang="de-DE" sz="2400" b="1" dirty="0" smtClean="0">
              <a:solidFill>
                <a:srgbClr val="009587"/>
              </a:solidFill>
            </a:endParaRPr>
          </a:p>
          <a:p>
            <a:pPr marL="0" indent="0">
              <a:buNone/>
            </a:pPr>
            <a:r>
              <a:rPr lang="de-DE" sz="2400" b="1" dirty="0" smtClean="0">
                <a:solidFill>
                  <a:srgbClr val="009587"/>
                </a:solidFill>
              </a:rPr>
              <a:t>Push</a:t>
            </a:r>
            <a:endParaRPr lang="de-DE" sz="1800" b="1" dirty="0" smtClean="0">
              <a:solidFill>
                <a:srgbClr val="009587"/>
              </a:solidFill>
            </a:endParaRPr>
          </a:p>
          <a:p>
            <a:pPr marL="0" indent="0">
              <a:buNone/>
            </a:pPr>
            <a:r>
              <a:rPr lang="de-DE" sz="1800" dirty="0" smtClean="0"/>
              <a:t>Referenzen aus lokalem Repository (</a:t>
            </a:r>
            <a:r>
              <a:rPr lang="de-DE" sz="1800" dirty="0" err="1" smtClean="0">
                <a:solidFill>
                  <a:srgbClr val="438ECC"/>
                </a:solidFill>
              </a:rPr>
              <a:t>source</a:t>
            </a:r>
            <a:r>
              <a:rPr lang="de-DE" sz="1800" dirty="0" smtClean="0"/>
              <a:t>) ins Remote-Repository (</a:t>
            </a:r>
            <a:r>
              <a:rPr lang="de-DE" sz="1800" dirty="0" err="1" smtClean="0">
                <a:solidFill>
                  <a:srgbClr val="438ECC"/>
                </a:solidFill>
              </a:rPr>
              <a:t>destination</a:t>
            </a:r>
            <a:r>
              <a:rPr lang="de-DE" sz="1800" dirty="0" smtClean="0"/>
              <a:t>) kopieren</a:t>
            </a:r>
          </a:p>
          <a:p>
            <a:pPr lvl="1"/>
            <a:endParaRPr lang="de-DE" sz="2000" dirty="0"/>
          </a:p>
          <a:p>
            <a:pPr lvl="1"/>
            <a:endParaRPr lang="de-DE" sz="2000" dirty="0" smtClean="0"/>
          </a:p>
          <a:p>
            <a:pPr lvl="1"/>
            <a:endParaRPr lang="de-DE" sz="2000" dirty="0"/>
          </a:p>
          <a:p>
            <a:pPr lvl="1"/>
            <a:endParaRPr lang="de-DE" sz="2000" dirty="0" smtClean="0"/>
          </a:p>
          <a:p>
            <a:pPr lvl="1"/>
            <a:endParaRPr lang="de-DE" sz="2000" dirty="0"/>
          </a:p>
          <a:p>
            <a:pPr lvl="1"/>
            <a:endParaRPr lang="de-DE" sz="2000" dirty="0" smtClean="0"/>
          </a:p>
          <a:p>
            <a:pPr lvl="1"/>
            <a:endParaRPr lang="de-DE" sz="2000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REFSPEC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3788" y="1916832"/>
            <a:ext cx="6156424" cy="1248307"/>
          </a:xfrm>
          <a:prstGeom prst="rect">
            <a:avLst/>
          </a:prstGeom>
        </p:spPr>
      </p:pic>
      <p:pic>
        <p:nvPicPr>
          <p:cNvPr id="7" name="Bild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3788" y="4916997"/>
            <a:ext cx="6156424" cy="1248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5817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Lucida Grande"/>
              <a:buChar char="*"/>
            </a:pPr>
            <a:r>
              <a:rPr lang="de-DE" sz="2800" dirty="0" smtClean="0">
                <a:solidFill>
                  <a:srgbClr val="F7AA44"/>
                </a:solidFill>
              </a:rPr>
              <a:t>Platzhalter</a:t>
            </a:r>
            <a:r>
              <a:rPr lang="de-DE" sz="2800" dirty="0" smtClean="0"/>
              <a:t> für (</a:t>
            </a:r>
            <a:r>
              <a:rPr lang="de-DE" sz="2800" dirty="0" err="1" smtClean="0"/>
              <a:t>Branch</a:t>
            </a:r>
            <a:r>
              <a:rPr lang="de-DE" sz="2800" dirty="0" smtClean="0"/>
              <a:t>-)Namen</a:t>
            </a:r>
          </a:p>
          <a:p>
            <a:pPr lvl="1">
              <a:buFontTx/>
              <a:buChar char="•"/>
            </a:pPr>
            <a:r>
              <a:rPr lang="de-DE" sz="2400" dirty="0" smtClean="0"/>
              <a:t>Kann nicht für Substrings eingesetzt werden</a:t>
            </a:r>
          </a:p>
          <a:p>
            <a:pPr marL="0" indent="0">
              <a:buNone/>
            </a:pPr>
            <a:endParaRPr lang="de-DE" sz="2800" dirty="0" smtClean="0"/>
          </a:p>
          <a:p>
            <a:pPr marL="400050" lvl="1" indent="0">
              <a:buNone/>
            </a:pPr>
            <a:r>
              <a:rPr lang="de-DE" dirty="0" smtClean="0"/>
              <a:t>	</a:t>
            </a:r>
            <a:endParaRPr lang="de-DE" dirty="0" smtClean="0">
              <a:solidFill>
                <a:srgbClr val="FF0000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REFSPEC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6200" y="2743200"/>
            <a:ext cx="6451600" cy="135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1093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dirty="0">
                <a:solidFill>
                  <a:srgbClr val="ED6F49"/>
                </a:solidFill>
              </a:rPr>
              <a:t>+</a:t>
            </a:r>
            <a:r>
              <a:rPr lang="de-DE" sz="2800" dirty="0"/>
              <a:t> </a:t>
            </a:r>
            <a:r>
              <a:rPr lang="de-DE" sz="2800" dirty="0" smtClean="0"/>
              <a:t>Aktualisieren auch dann, wenn </a:t>
            </a:r>
            <a:r>
              <a:rPr lang="de-DE" sz="2800" dirty="0"/>
              <a:t>kein fast-forward möglich</a:t>
            </a:r>
          </a:p>
          <a:p>
            <a:pPr marL="0" indent="0">
              <a:buNone/>
            </a:pPr>
            <a:r>
              <a:rPr lang="de-DE" sz="2800" dirty="0">
                <a:solidFill>
                  <a:srgbClr val="ED6F49"/>
                </a:solidFill>
              </a:rPr>
              <a:t>+</a:t>
            </a:r>
            <a:r>
              <a:rPr lang="de-DE" sz="2800" dirty="0"/>
              <a:t> Push: Führt einen ‚</a:t>
            </a:r>
            <a:r>
              <a:rPr lang="de-DE" sz="2800" dirty="0" err="1"/>
              <a:t>force</a:t>
            </a:r>
            <a:r>
              <a:rPr lang="de-DE" sz="2800" dirty="0"/>
              <a:t>-push‘ durch </a:t>
            </a:r>
            <a:r>
              <a:rPr lang="de-DE" sz="2800" dirty="0" smtClean="0"/>
              <a:t>(</a:t>
            </a:r>
            <a:r>
              <a:rPr lang="de-DE" sz="2700" dirty="0" smtClean="0">
                <a:solidFill>
                  <a:srgbClr val="009587"/>
                </a:solidFill>
                <a:latin typeface="Courier New"/>
                <a:cs typeface="Courier New"/>
              </a:rPr>
              <a:t>push --f</a:t>
            </a:r>
            <a:r>
              <a:rPr lang="de-DE" sz="2800" dirty="0"/>
              <a:t>)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REFSPEC</a:t>
            </a:r>
            <a:endParaRPr lang="de-DE" dirty="0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0" y="2743200"/>
            <a:ext cx="6604000" cy="135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1564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b="1" dirty="0" smtClean="0">
                <a:latin typeface="Calibri"/>
                <a:cs typeface="Calibri"/>
              </a:rPr>
              <a:t>Verwendung in </a:t>
            </a:r>
            <a:r>
              <a:rPr lang="de-DE" sz="2400" b="1" dirty="0" smtClean="0">
                <a:solidFill>
                  <a:srgbClr val="009587"/>
                </a:solidFill>
                <a:latin typeface="Calibri"/>
                <a:cs typeface="Calibri"/>
              </a:rPr>
              <a:t>.</a:t>
            </a:r>
            <a:r>
              <a:rPr lang="de-DE" sz="2400" b="1" dirty="0" err="1" smtClean="0">
                <a:solidFill>
                  <a:srgbClr val="009587"/>
                </a:solidFill>
                <a:latin typeface="Calibri"/>
                <a:cs typeface="Calibri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alibri"/>
                <a:cs typeface="Calibri"/>
              </a:rPr>
              <a:t>/</a:t>
            </a:r>
            <a:r>
              <a:rPr lang="de-DE" sz="2400" b="1" dirty="0" err="1" smtClean="0">
                <a:solidFill>
                  <a:srgbClr val="009587"/>
                </a:solidFill>
                <a:latin typeface="Calibri"/>
                <a:cs typeface="Calibri"/>
              </a:rPr>
              <a:t>config</a:t>
            </a:r>
            <a:endParaRPr lang="de-DE" sz="2400" b="1" dirty="0" smtClean="0">
              <a:solidFill>
                <a:srgbClr val="009587"/>
              </a:solidFill>
              <a:latin typeface="Calibri"/>
              <a:cs typeface="Calibri"/>
            </a:endParaRPr>
          </a:p>
          <a:p>
            <a:pPr marL="0" indent="0">
              <a:buNone/>
            </a:pPr>
            <a:endParaRPr lang="de-DE" sz="1800" b="1" dirty="0" smtClean="0">
              <a:solidFill>
                <a:schemeClr val="bg1">
                  <a:lumMod val="50000"/>
                </a:schemeClr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800" b="1" dirty="0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[</a:t>
            </a: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remote "</a:t>
            </a:r>
            <a:r>
              <a:rPr lang="de-DE" sz="18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origin</a:t>
            </a: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"]</a:t>
            </a:r>
          </a:p>
          <a:p>
            <a:pPr marL="0" indent="0">
              <a:buNone/>
            </a:pP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	</a:t>
            </a:r>
            <a:r>
              <a:rPr lang="de-DE" sz="18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url</a:t>
            </a: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= https:/</a:t>
            </a:r>
            <a:r>
              <a:rPr lang="de-DE" sz="1800" b="1" dirty="0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/</a:t>
            </a:r>
            <a:r>
              <a:rPr lang="de-DE" sz="1800" b="1" dirty="0" err="1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bitbucket.org</a:t>
            </a: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/</a:t>
            </a:r>
            <a:r>
              <a:rPr lang="de-DE" sz="18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nilshartmann</a:t>
            </a: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/</a:t>
            </a:r>
            <a:r>
              <a:rPr lang="de-DE" sz="1800" b="1" dirty="0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wjax2014_git.git</a:t>
            </a:r>
            <a:endParaRPr lang="de-DE" sz="1800" b="1" dirty="0">
              <a:solidFill>
                <a:schemeClr val="bg1">
                  <a:lumMod val="50000"/>
                </a:schemeClr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	</a:t>
            </a:r>
            <a:r>
              <a:rPr lang="de-DE" sz="1800" b="1" dirty="0" err="1">
                <a:solidFill>
                  <a:srgbClr val="438ECC"/>
                </a:solidFill>
                <a:latin typeface="Courier New"/>
                <a:cs typeface="Courier New"/>
              </a:rPr>
              <a:t>fetch</a:t>
            </a:r>
            <a:r>
              <a:rPr lang="de-DE" sz="1800" b="1" dirty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= </a:t>
            </a:r>
            <a:r>
              <a:rPr lang="de-DE" sz="1800" b="1" dirty="0">
                <a:solidFill>
                  <a:srgbClr val="ED6F49"/>
                </a:solidFill>
                <a:latin typeface="Courier New"/>
                <a:cs typeface="Courier New"/>
              </a:rPr>
              <a:t>+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heads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1800" b="1" dirty="0">
                <a:solidFill>
                  <a:srgbClr val="F7AA44"/>
                </a:solidFill>
                <a:latin typeface="Courier New"/>
                <a:cs typeface="Courier New"/>
              </a:rPr>
              <a:t>*</a:t>
            </a: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: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remotes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1800" b="1" dirty="0">
                <a:solidFill>
                  <a:srgbClr val="F7AA44"/>
                </a:solidFill>
                <a:latin typeface="Courier New"/>
                <a:cs typeface="Courier New"/>
              </a:rPr>
              <a:t>*</a:t>
            </a:r>
          </a:p>
          <a:p>
            <a:pPr marL="0" indent="0">
              <a:buNone/>
            </a:pP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	</a:t>
            </a:r>
            <a:r>
              <a:rPr lang="de-DE" sz="1800" b="1" dirty="0" err="1">
                <a:solidFill>
                  <a:srgbClr val="438ECC"/>
                </a:solidFill>
                <a:latin typeface="Courier New"/>
                <a:cs typeface="Courier New"/>
              </a:rPr>
              <a:t>fetch</a:t>
            </a:r>
            <a:r>
              <a:rPr lang="de-DE" sz="1800" b="1" dirty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= </a:t>
            </a:r>
            <a:r>
              <a:rPr lang="de-DE" sz="1800" b="1" dirty="0">
                <a:solidFill>
                  <a:srgbClr val="ED6F49"/>
                </a:solidFill>
                <a:latin typeface="Courier New"/>
                <a:cs typeface="Courier New"/>
              </a:rPr>
              <a:t>+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/tags/</a:t>
            </a:r>
            <a:r>
              <a:rPr lang="de-DE" sz="1800" b="1" dirty="0">
                <a:solidFill>
                  <a:srgbClr val="F7AA44"/>
                </a:solidFill>
                <a:latin typeface="Courier New"/>
                <a:cs typeface="Courier New"/>
              </a:rPr>
              <a:t>*</a:t>
            </a: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: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/tags/</a:t>
            </a:r>
            <a:r>
              <a:rPr lang="de-DE" sz="1800" b="1" dirty="0">
                <a:solidFill>
                  <a:srgbClr val="F7AA44"/>
                </a:solidFill>
                <a:latin typeface="Courier New"/>
                <a:cs typeface="Courier New"/>
              </a:rPr>
              <a:t>*</a:t>
            </a:r>
          </a:p>
          <a:p>
            <a:pPr marL="0" indent="0">
              <a:buNone/>
            </a:pP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	</a:t>
            </a:r>
            <a:r>
              <a:rPr lang="de-DE" sz="1800" b="1" dirty="0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Nicht empfohlen, nur als Beispiel:</a:t>
            </a:r>
          </a:p>
          <a:p>
            <a:pPr marL="0" indent="0">
              <a:buNone/>
            </a:pP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	</a:t>
            </a:r>
            <a:r>
              <a:rPr lang="de-DE" sz="1800" b="1" dirty="0" smtClean="0">
                <a:solidFill>
                  <a:srgbClr val="438ECC"/>
                </a:solidFill>
                <a:latin typeface="Courier New"/>
                <a:cs typeface="Courier New"/>
              </a:rPr>
              <a:t>push</a:t>
            </a:r>
            <a:r>
              <a:rPr lang="de-DE" sz="1800" b="1" dirty="0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= 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heads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1800" b="1" dirty="0">
                <a:solidFill>
                  <a:srgbClr val="F7AA44"/>
                </a:solidFill>
                <a:latin typeface="Courier New"/>
                <a:cs typeface="Courier New"/>
              </a:rPr>
              <a:t>*</a:t>
            </a: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: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qa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1800" b="1" dirty="0" smtClean="0">
                <a:solidFill>
                  <a:srgbClr val="F7AA44"/>
                </a:solidFill>
                <a:latin typeface="Courier New"/>
                <a:cs typeface="Courier New"/>
              </a:rPr>
              <a:t>*</a:t>
            </a:r>
          </a:p>
          <a:p>
            <a:pPr marL="0" indent="0">
              <a:buNone/>
            </a:pPr>
            <a:endParaRPr lang="de-DE" sz="1800" dirty="0" smtClean="0">
              <a:solidFill>
                <a:schemeClr val="bg1">
                  <a:lumMod val="50000"/>
                </a:schemeClr>
              </a:solidFill>
              <a:latin typeface="Courier New"/>
              <a:cs typeface="Courier New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REFSPEC-KONFIGURATION</a:t>
            </a:r>
            <a:endParaRPr lang="de-DE" dirty="0"/>
          </a:p>
        </p:txBody>
      </p:sp>
      <p:sp>
        <p:nvSpPr>
          <p:cNvPr id="4" name="Abgerundetes Rechteck 3"/>
          <p:cNvSpPr/>
          <p:nvPr/>
        </p:nvSpPr>
        <p:spPr>
          <a:xfrm>
            <a:off x="315884" y="1534913"/>
            <a:ext cx="8512232" cy="534000"/>
          </a:xfrm>
          <a:prstGeom prst="roundRect">
            <a:avLst/>
          </a:prstGeom>
          <a:noFill/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endParaRPr lang="de-DE" sz="2000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</p:txBody>
      </p:sp>
      <p:sp>
        <p:nvSpPr>
          <p:cNvPr id="5" name="Abgerundetes Rechteck 4"/>
          <p:cNvSpPr/>
          <p:nvPr/>
        </p:nvSpPr>
        <p:spPr>
          <a:xfrm>
            <a:off x="895440" y="5075828"/>
            <a:ext cx="7932676" cy="534000"/>
          </a:xfrm>
          <a:prstGeom prst="roundRect">
            <a:avLst/>
          </a:prstGeom>
          <a:noFill/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endParaRPr lang="de-DE" sz="2400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9424127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de-DE" sz="2200" dirty="0"/>
          </a:p>
          <a:p>
            <a:pPr marL="0" indent="0" algn="ctr">
              <a:buNone/>
            </a:pPr>
            <a:r>
              <a:rPr lang="de-DE" sz="21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1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1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/pull/*/</a:t>
            </a: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head:remotes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pr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*</a:t>
            </a:r>
          </a:p>
          <a:p>
            <a:pPr marL="0" indent="0" algn="ctr">
              <a:buNone/>
            </a:pPr>
            <a:r>
              <a:rPr lang="de-DE" sz="1800" dirty="0" err="1">
                <a:solidFill>
                  <a:schemeClr val="bg1">
                    <a:lumMod val="50000"/>
                  </a:schemeClr>
                </a:solidFill>
              </a:rPr>
              <a:t>GitHub-Pullrequests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 nach </a:t>
            </a:r>
            <a:r>
              <a:rPr lang="de-DE" sz="1800" dirty="0" err="1">
                <a:solidFill>
                  <a:schemeClr val="bg1">
                    <a:lumMod val="50000"/>
                  </a:schemeClr>
                </a:solidFill>
              </a:rPr>
              <a:t>origin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/</a:t>
            </a:r>
            <a:r>
              <a:rPr lang="de-DE" sz="1800" dirty="0" err="1">
                <a:solidFill>
                  <a:schemeClr val="bg1">
                    <a:lumMod val="50000"/>
                  </a:schemeClr>
                </a:solidFill>
              </a:rPr>
              <a:t>pr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/Nummer </a:t>
            </a: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</a:rPr>
              <a:t>fetchen</a:t>
            </a:r>
            <a:endParaRPr lang="de-DE" sz="18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</a:pPr>
            <a:endParaRPr lang="de-DE" sz="2000" dirty="0" smtClean="0"/>
          </a:p>
          <a:p>
            <a:pPr marL="0" indent="0" algn="ctr">
              <a:buNone/>
            </a:pP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</a:t>
            </a:r>
            <a:r>
              <a:rPr lang="de-DE" sz="21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/tags/*:</a:t>
            </a: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/tags/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*</a:t>
            </a:r>
          </a:p>
          <a:p>
            <a:pPr marL="0" indent="0" algn="ctr">
              <a:buNone/>
            </a:pPr>
            <a:r>
              <a:rPr lang="de-DE" sz="1800" dirty="0">
                <a:solidFill>
                  <a:srgbClr val="7F7F7F"/>
                </a:solidFill>
              </a:rPr>
              <a:t>Alle Tags </a:t>
            </a:r>
            <a:r>
              <a:rPr lang="de-DE" sz="1800" dirty="0" err="1" smtClean="0">
                <a:solidFill>
                  <a:srgbClr val="7F7F7F"/>
                </a:solidFill>
              </a:rPr>
              <a:t>fetchen</a:t>
            </a:r>
            <a:r>
              <a:rPr lang="de-DE" sz="1800" dirty="0" smtClean="0">
                <a:solidFill>
                  <a:srgbClr val="7F7F7F"/>
                </a:solidFill>
              </a:rPr>
              <a:t>, entspricht </a:t>
            </a:r>
            <a:r>
              <a:rPr lang="de-DE" sz="1800" dirty="0" err="1" smtClean="0">
                <a:solidFill>
                  <a:srgbClr val="009587"/>
                </a:solidFill>
              </a:rPr>
              <a:t>git</a:t>
            </a:r>
            <a:r>
              <a:rPr lang="de-DE" sz="1800" dirty="0" smtClean="0">
                <a:solidFill>
                  <a:srgbClr val="009587"/>
                </a:solidFill>
              </a:rPr>
              <a:t> </a:t>
            </a:r>
            <a:r>
              <a:rPr lang="de-DE" sz="1800" dirty="0" err="1" smtClean="0">
                <a:solidFill>
                  <a:srgbClr val="009587"/>
                </a:solidFill>
              </a:rPr>
              <a:t>fetch</a:t>
            </a:r>
            <a:r>
              <a:rPr lang="de-DE" sz="1800" dirty="0" smtClean="0">
                <a:solidFill>
                  <a:srgbClr val="009587"/>
                </a:solidFill>
              </a:rPr>
              <a:t> --tags</a:t>
            </a:r>
          </a:p>
          <a:p>
            <a:pPr marL="0" indent="0" algn="ctr">
              <a:buNone/>
            </a:pPr>
            <a:endParaRPr lang="de-DE" sz="20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21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</a:t>
            </a:r>
            <a:r>
              <a:rPr lang="de-DE" sz="21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1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notes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*:</a:t>
            </a: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1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notes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*</a:t>
            </a:r>
          </a:p>
          <a:p>
            <a:pPr marL="0" indent="0" algn="ctr">
              <a:buNone/>
            </a:pPr>
            <a:r>
              <a:rPr lang="de-DE" sz="1900" dirty="0" err="1" smtClean="0">
                <a:solidFill>
                  <a:srgbClr val="7F7F7F"/>
                </a:solidFill>
              </a:rPr>
              <a:t>Git</a:t>
            </a:r>
            <a:r>
              <a:rPr lang="de-DE" sz="1900" dirty="0" smtClean="0">
                <a:solidFill>
                  <a:srgbClr val="7F7F7F"/>
                </a:solidFill>
              </a:rPr>
              <a:t> Notes </a:t>
            </a:r>
            <a:r>
              <a:rPr lang="de-DE" sz="1900" dirty="0" err="1" smtClean="0">
                <a:solidFill>
                  <a:srgbClr val="7F7F7F"/>
                </a:solidFill>
              </a:rPr>
              <a:t>fetchen</a:t>
            </a:r>
            <a:endParaRPr lang="de-DE" sz="2400" dirty="0"/>
          </a:p>
          <a:p>
            <a:pPr marL="0" indent="0" algn="ctr">
              <a:buNone/>
            </a:pPr>
            <a:endParaRPr lang="de-DE" sz="2000" dirty="0" smtClean="0"/>
          </a:p>
          <a:p>
            <a:pPr marL="0" indent="0" algn="ctr">
              <a:buNone/>
            </a:pPr>
            <a:r>
              <a:rPr lang="de-DE" sz="21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 push 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&lt;</a:t>
            </a: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</a:t>
            </a:r>
            <a:r>
              <a:rPr lang="de-DE" sz="21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HEAD:refs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1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for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/feature-1</a:t>
            </a:r>
          </a:p>
          <a:p>
            <a:pPr marL="0" indent="0" algn="ctr">
              <a:buNone/>
            </a:pPr>
            <a:r>
              <a:rPr lang="de-DE" sz="1800" dirty="0">
                <a:solidFill>
                  <a:srgbClr val="7F7F7F"/>
                </a:solidFill>
              </a:rPr>
              <a:t>Aktuellen </a:t>
            </a:r>
            <a:r>
              <a:rPr lang="de-DE" sz="1800" dirty="0" err="1">
                <a:solidFill>
                  <a:srgbClr val="7F7F7F"/>
                </a:solidFill>
              </a:rPr>
              <a:t>Branch</a:t>
            </a:r>
            <a:r>
              <a:rPr lang="de-DE" sz="1800" dirty="0">
                <a:solidFill>
                  <a:srgbClr val="7F7F7F"/>
                </a:solidFill>
              </a:rPr>
              <a:t> zum Review in Gerrit pushen</a:t>
            </a:r>
            <a:endParaRPr lang="de-DE" sz="1800" b="1" dirty="0">
              <a:solidFill>
                <a:srgbClr val="7F7F7F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2200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REFSPEC-BEISPIELE</a:t>
            </a:r>
            <a:endParaRPr lang="de-DE" dirty="0"/>
          </a:p>
        </p:txBody>
      </p:sp>
      <p:sp>
        <p:nvSpPr>
          <p:cNvPr id="4" name="Abgerundetes Rechteck 3"/>
          <p:cNvSpPr/>
          <p:nvPr/>
        </p:nvSpPr>
        <p:spPr>
          <a:xfrm>
            <a:off x="315884" y="1534913"/>
            <a:ext cx="8512232" cy="534000"/>
          </a:xfrm>
          <a:prstGeom prst="roundRect">
            <a:avLst/>
          </a:prstGeom>
          <a:noFill/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endParaRPr lang="de-DE" sz="2000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</p:txBody>
      </p:sp>
      <p:sp>
        <p:nvSpPr>
          <p:cNvPr id="5" name="Abgerundetes Rechteck 4"/>
          <p:cNvSpPr/>
          <p:nvPr/>
        </p:nvSpPr>
        <p:spPr>
          <a:xfrm>
            <a:off x="895440" y="5075828"/>
            <a:ext cx="7932676" cy="534000"/>
          </a:xfrm>
          <a:prstGeom prst="roundRect">
            <a:avLst/>
          </a:prstGeom>
          <a:noFill/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endParaRPr lang="de-DE" sz="2400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758845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 algn="ctr">
              <a:buNone/>
            </a:pP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endParaRPr lang="de-DE" sz="38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2900" dirty="0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Holt Objekte aus allen konfigurierten Remote-</a:t>
            </a:r>
            <a:r>
              <a:rPr lang="de-DE" sz="2900" dirty="0" err="1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Repositories</a:t>
            </a:r>
            <a:r>
              <a:rPr lang="de-DE" sz="2900" dirty="0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. Ergebnis wird in </a:t>
            </a:r>
            <a:r>
              <a:rPr lang="de-DE" sz="2900" dirty="0" smtClean="0">
                <a:solidFill>
                  <a:srgbClr val="009587"/>
                </a:solidFill>
                <a:latin typeface="Calibri"/>
                <a:cs typeface="Calibri"/>
              </a:rPr>
              <a:t>.</a:t>
            </a:r>
            <a:r>
              <a:rPr lang="de-DE" sz="2900" dirty="0" err="1" smtClean="0">
                <a:solidFill>
                  <a:srgbClr val="009587"/>
                </a:solidFill>
                <a:latin typeface="Calibri"/>
                <a:cs typeface="Calibri"/>
              </a:rPr>
              <a:t>git</a:t>
            </a:r>
            <a:r>
              <a:rPr lang="de-DE" sz="2900" dirty="0" smtClean="0">
                <a:solidFill>
                  <a:srgbClr val="009587"/>
                </a:solidFill>
                <a:latin typeface="Calibri"/>
                <a:cs typeface="Calibri"/>
              </a:rPr>
              <a:t>/FETCH_HEAD</a:t>
            </a:r>
            <a:r>
              <a:rPr lang="de-DE" sz="2900" dirty="0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 gespeichert</a:t>
            </a:r>
          </a:p>
          <a:p>
            <a:pPr marL="0" indent="0" algn="ctr">
              <a:buNone/>
            </a:pPr>
            <a:endParaRPr lang="de-DE" dirty="0" smtClean="0">
              <a:solidFill>
                <a:schemeClr val="bg1">
                  <a:lumMod val="50000"/>
                </a:schemeClr>
              </a:solidFill>
              <a:latin typeface="Calibri"/>
              <a:cs typeface="Calibri"/>
            </a:endParaRPr>
          </a:p>
          <a:p>
            <a:pPr marL="0" indent="0" algn="ctr">
              <a:buNone/>
            </a:pP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</a:t>
            </a:r>
          </a:p>
          <a:p>
            <a:pPr marL="0" indent="0" algn="ctr">
              <a:buNone/>
            </a:pPr>
            <a:r>
              <a:rPr lang="de-DE" sz="2900" dirty="0" smtClean="0">
                <a:solidFill>
                  <a:srgbClr val="7F7F7F"/>
                </a:solidFill>
              </a:rPr>
              <a:t>Holt Objekte aus dem Remote-Repository </a:t>
            </a:r>
            <a:r>
              <a:rPr lang="de-DE" sz="2900" dirty="0" err="1" smtClean="0">
                <a:solidFill>
                  <a:srgbClr val="7F7F7F"/>
                </a:solidFill>
              </a:rPr>
              <a:t>name</a:t>
            </a:r>
            <a:endParaRPr lang="de-DE" sz="2900" dirty="0" smtClean="0">
              <a:solidFill>
                <a:srgbClr val="7F7F7F"/>
              </a:solidFill>
            </a:endParaRPr>
          </a:p>
          <a:p>
            <a:pPr marL="0" indent="0" algn="ctr">
              <a:buNone/>
            </a:pP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3800" b="1" dirty="0" err="1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r>
              <a:rPr lang="de-DE" sz="38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3800" b="1" dirty="0" err="1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sz="3800" b="1" dirty="0">
                <a:solidFill>
                  <a:srgbClr val="009587"/>
                </a:solidFill>
                <a:latin typeface="Courier New"/>
                <a:cs typeface="Courier New"/>
              </a:rPr>
              <a:t>&gt; &lt;</a:t>
            </a: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refspec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&lt;</a:t>
            </a: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refspec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</a:pPr>
            <a:r>
              <a:rPr lang="de-DE" sz="2900" dirty="0" smtClean="0">
                <a:solidFill>
                  <a:srgbClr val="7F7F7F"/>
                </a:solidFill>
                <a:latin typeface="Calibri"/>
                <a:cs typeface="Calibri"/>
              </a:rPr>
              <a:t>Holt die auf die </a:t>
            </a:r>
            <a:r>
              <a:rPr lang="de-DE" sz="2900" dirty="0" err="1" smtClean="0">
                <a:solidFill>
                  <a:srgbClr val="7F7F7F"/>
                </a:solidFill>
                <a:latin typeface="Calibri"/>
                <a:cs typeface="Calibri"/>
              </a:rPr>
              <a:t>Refspecs</a:t>
            </a:r>
            <a:r>
              <a:rPr lang="de-DE" sz="2900" dirty="0" smtClean="0">
                <a:solidFill>
                  <a:srgbClr val="7F7F7F"/>
                </a:solidFill>
                <a:latin typeface="Calibri"/>
                <a:cs typeface="Calibri"/>
              </a:rPr>
              <a:t> passenden Objekte</a:t>
            </a:r>
          </a:p>
          <a:p>
            <a:pPr marL="0" indent="0" algn="ctr">
              <a:buNone/>
            </a:pP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–-</a:t>
            </a: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prune</a:t>
            </a:r>
            <a:endParaRPr lang="de-DE" sz="38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2900" dirty="0" smtClean="0">
                <a:solidFill>
                  <a:srgbClr val="7F7F7F"/>
                </a:solidFill>
                <a:latin typeface="Calibri"/>
                <a:cs typeface="Calibri"/>
              </a:rPr>
              <a:t>Löscht Tracking-</a:t>
            </a:r>
            <a:r>
              <a:rPr lang="de-DE" sz="2900" dirty="0" err="1" smtClean="0">
                <a:solidFill>
                  <a:srgbClr val="7F7F7F"/>
                </a:solidFill>
                <a:latin typeface="Calibri"/>
                <a:cs typeface="Calibri"/>
              </a:rPr>
              <a:t>Branches</a:t>
            </a:r>
            <a:r>
              <a:rPr lang="de-DE" sz="2900" dirty="0" smtClean="0">
                <a:solidFill>
                  <a:srgbClr val="7F7F7F"/>
                </a:solidFill>
                <a:latin typeface="Calibri"/>
                <a:cs typeface="Calibri"/>
              </a:rPr>
              <a:t>, zu denen es keine </a:t>
            </a:r>
            <a:r>
              <a:rPr lang="de-DE" sz="2900" dirty="0" err="1" smtClean="0">
                <a:solidFill>
                  <a:srgbClr val="7F7F7F"/>
                </a:solidFill>
                <a:latin typeface="Calibri"/>
                <a:cs typeface="Calibri"/>
              </a:rPr>
              <a:t>Branches</a:t>
            </a:r>
            <a:r>
              <a:rPr lang="de-DE" sz="2900" dirty="0" smtClean="0">
                <a:solidFill>
                  <a:srgbClr val="7F7F7F"/>
                </a:solidFill>
                <a:latin typeface="Calibri"/>
                <a:cs typeface="Calibri"/>
              </a:rPr>
              <a:t> mehr im Remote-Repository gibt.</a:t>
            </a:r>
          </a:p>
          <a:p>
            <a:pPr marL="0" indent="0" algn="ctr">
              <a:buNone/>
            </a:pPr>
            <a:r>
              <a:rPr lang="de-DE" sz="2900" dirty="0" smtClean="0">
                <a:solidFill>
                  <a:srgbClr val="7F7F7F"/>
                </a:solidFill>
                <a:latin typeface="Calibri"/>
                <a:cs typeface="Calibri"/>
              </a:rPr>
              <a:t>Konfiguration global möglich: </a:t>
            </a:r>
            <a:r>
              <a:rPr lang="de-DE" sz="2900" dirty="0" err="1" smtClean="0">
                <a:solidFill>
                  <a:srgbClr val="009587"/>
                </a:solidFill>
                <a:latin typeface="Calibri"/>
                <a:cs typeface="Calibri"/>
              </a:rPr>
              <a:t>git</a:t>
            </a:r>
            <a:r>
              <a:rPr lang="de-DE" sz="2900" dirty="0" smtClean="0">
                <a:solidFill>
                  <a:srgbClr val="009587"/>
                </a:solidFill>
                <a:latin typeface="Calibri"/>
                <a:cs typeface="Calibri"/>
              </a:rPr>
              <a:t> </a:t>
            </a:r>
            <a:r>
              <a:rPr lang="de-DE" sz="2900" dirty="0" err="1" smtClean="0">
                <a:solidFill>
                  <a:srgbClr val="009587"/>
                </a:solidFill>
                <a:latin typeface="Calibri"/>
                <a:cs typeface="Calibri"/>
              </a:rPr>
              <a:t>config</a:t>
            </a:r>
            <a:r>
              <a:rPr lang="de-DE" sz="2900" dirty="0" smtClean="0">
                <a:solidFill>
                  <a:srgbClr val="009587"/>
                </a:solidFill>
                <a:latin typeface="Calibri"/>
                <a:cs typeface="Calibri"/>
              </a:rPr>
              <a:t> --global </a:t>
            </a:r>
            <a:r>
              <a:rPr lang="de-DE" sz="2900" dirty="0" err="1" smtClean="0">
                <a:solidFill>
                  <a:srgbClr val="009587"/>
                </a:solidFill>
                <a:latin typeface="Calibri"/>
                <a:cs typeface="Calibri"/>
              </a:rPr>
              <a:t>fetch.prune</a:t>
            </a:r>
            <a:r>
              <a:rPr lang="de-DE" sz="2900" dirty="0" smtClean="0">
                <a:solidFill>
                  <a:srgbClr val="009587"/>
                </a:solidFill>
                <a:latin typeface="Calibri"/>
                <a:cs typeface="Calibri"/>
              </a:rPr>
              <a:t> </a:t>
            </a:r>
            <a:r>
              <a:rPr lang="de-DE" sz="2900" dirty="0" err="1" smtClean="0">
                <a:solidFill>
                  <a:srgbClr val="009587"/>
                </a:solidFill>
                <a:latin typeface="Calibri"/>
                <a:cs typeface="Calibri"/>
              </a:rPr>
              <a:t>true</a:t>
            </a:r>
            <a:endParaRPr lang="de-DE" sz="2900" dirty="0">
              <a:solidFill>
                <a:srgbClr val="009587"/>
              </a:solidFill>
              <a:latin typeface="Calibri"/>
              <a:cs typeface="Calibri"/>
            </a:endParaRPr>
          </a:p>
          <a:p>
            <a:pPr marL="0" indent="0" algn="ctr">
              <a:buNone/>
            </a:pP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--tags</a:t>
            </a:r>
          </a:p>
          <a:p>
            <a:pPr marL="0" indent="0" algn="ctr">
              <a:buNone/>
            </a:pPr>
            <a:r>
              <a:rPr lang="de-DE" sz="2900" dirty="0" smtClean="0">
                <a:solidFill>
                  <a:srgbClr val="7F7F7F"/>
                </a:solidFill>
              </a:rPr>
              <a:t>Überträgt alle Tags aus dem Remote-Repository nach </a:t>
            </a:r>
            <a:r>
              <a:rPr lang="de-DE" sz="2900" dirty="0" err="1" smtClean="0">
                <a:solidFill>
                  <a:srgbClr val="7F7F7F"/>
                </a:solidFill>
              </a:rPr>
              <a:t>refs</a:t>
            </a:r>
            <a:r>
              <a:rPr lang="de-DE" sz="2900" dirty="0" smtClean="0">
                <a:solidFill>
                  <a:srgbClr val="7F7F7F"/>
                </a:solidFill>
              </a:rPr>
              <a:t>/tags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FETCH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05801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b="1" dirty="0" smtClean="0"/>
              <a:t>Lokale Kopie der Remote-</a:t>
            </a:r>
            <a:r>
              <a:rPr lang="de-DE" b="1" dirty="0" err="1" smtClean="0"/>
              <a:t>Branches</a:t>
            </a:r>
            <a:endParaRPr lang="de-DE" b="1" dirty="0" smtClean="0"/>
          </a:p>
          <a:p>
            <a:r>
              <a:rPr lang="de-DE" sz="2400" dirty="0" err="1" smtClean="0">
                <a:solidFill>
                  <a:srgbClr val="009587"/>
                </a:solidFill>
              </a:rPr>
              <a:t>git</a:t>
            </a:r>
            <a:r>
              <a:rPr lang="de-DE" sz="2400" dirty="0" smtClean="0">
                <a:solidFill>
                  <a:srgbClr val="009587"/>
                </a:solidFill>
              </a:rPr>
              <a:t> </a:t>
            </a:r>
            <a:r>
              <a:rPr lang="de-DE" sz="2400" dirty="0" err="1" smtClean="0">
                <a:solidFill>
                  <a:srgbClr val="009587"/>
                </a:solidFill>
              </a:rPr>
              <a:t>branch</a:t>
            </a:r>
            <a:r>
              <a:rPr lang="de-DE" sz="2400" dirty="0" smtClean="0">
                <a:solidFill>
                  <a:srgbClr val="009587"/>
                </a:solidFill>
              </a:rPr>
              <a:t> -</a:t>
            </a:r>
            <a:r>
              <a:rPr lang="de-DE" sz="2400" dirty="0" err="1" smtClean="0">
                <a:solidFill>
                  <a:srgbClr val="009587"/>
                </a:solidFill>
              </a:rPr>
              <a:t>vv</a:t>
            </a:r>
            <a:r>
              <a:rPr lang="de-DE" sz="2400" dirty="0" smtClean="0"/>
              <a:t> zeigt </a:t>
            </a:r>
            <a:r>
              <a:rPr lang="de-DE" sz="2400" dirty="0"/>
              <a:t>T</a:t>
            </a:r>
            <a:r>
              <a:rPr lang="de-DE" sz="2400" dirty="0" smtClean="0"/>
              <a:t>racking Status</a:t>
            </a:r>
          </a:p>
          <a:p>
            <a:r>
              <a:rPr lang="de-DE" sz="2400" dirty="0" err="1" smtClean="0">
                <a:solidFill>
                  <a:srgbClr val="009587"/>
                </a:solidFill>
              </a:rPr>
              <a:t>git</a:t>
            </a:r>
            <a:r>
              <a:rPr lang="de-DE" sz="2400" dirty="0" smtClean="0">
                <a:solidFill>
                  <a:srgbClr val="009587"/>
                </a:solidFill>
              </a:rPr>
              <a:t> </a:t>
            </a:r>
            <a:r>
              <a:rPr lang="de-DE" sz="2400" dirty="0" err="1" smtClean="0">
                <a:solidFill>
                  <a:srgbClr val="009587"/>
                </a:solidFill>
              </a:rPr>
              <a:t>branch</a:t>
            </a:r>
            <a:r>
              <a:rPr lang="de-DE" sz="2400" dirty="0" smtClean="0">
                <a:solidFill>
                  <a:srgbClr val="009587"/>
                </a:solidFill>
              </a:rPr>
              <a:t> -</a:t>
            </a:r>
            <a:r>
              <a:rPr lang="de-DE" sz="2400" dirty="0" err="1" smtClean="0">
                <a:solidFill>
                  <a:srgbClr val="009587"/>
                </a:solidFill>
              </a:rPr>
              <a:t>vva</a:t>
            </a:r>
            <a:r>
              <a:rPr lang="de-DE" sz="2400" dirty="0" smtClean="0">
                <a:solidFill>
                  <a:srgbClr val="009587"/>
                </a:solidFill>
              </a:rPr>
              <a:t> </a:t>
            </a:r>
            <a:r>
              <a:rPr lang="de-DE" sz="2400" dirty="0" smtClean="0"/>
              <a:t>zeigt alle </a:t>
            </a:r>
            <a:r>
              <a:rPr lang="de-DE" sz="2400" dirty="0" err="1" smtClean="0"/>
              <a:t>Branches</a:t>
            </a:r>
            <a:r>
              <a:rPr lang="de-DE" sz="2400" dirty="0" smtClean="0"/>
              <a:t> sowie Tracking Status</a:t>
            </a:r>
            <a:endParaRPr lang="de-DE" sz="2400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TRACKING BRANCHES</a:t>
            </a:r>
            <a:endParaRPr lang="de-DE" dirty="0"/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293" y="2814102"/>
            <a:ext cx="7527414" cy="3312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4339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8568" y="1041400"/>
            <a:ext cx="8592363" cy="508476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checkout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features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/f4</a:t>
            </a:r>
          </a:p>
          <a:p>
            <a:pPr marL="0" indent="0" algn="ctr">
              <a:buNone/>
            </a:pPr>
            <a:r>
              <a:rPr lang="de-DE" sz="1600" dirty="0" smtClean="0">
                <a:solidFill>
                  <a:srgbClr val="7F7F7F"/>
                </a:solidFill>
              </a:rPr>
              <a:t>Default-Verhalten: Wenn es einen Tracking-</a:t>
            </a:r>
            <a:r>
              <a:rPr lang="de-DE" sz="1600" dirty="0" err="1" smtClean="0">
                <a:solidFill>
                  <a:srgbClr val="7F7F7F"/>
                </a:solidFill>
              </a:rPr>
              <a:t>Branch</a:t>
            </a:r>
            <a:r>
              <a:rPr lang="de-DE" sz="1600" dirty="0" smtClean="0">
                <a:solidFill>
                  <a:srgbClr val="7F7F7F"/>
                </a:solidFill>
              </a:rPr>
              <a:t> gleichen Namens gibt, wird dieser automatisch verbunden</a:t>
            </a:r>
            <a:r>
              <a:rPr lang="de-DE" sz="1800" dirty="0" smtClean="0">
                <a:solidFill>
                  <a:srgbClr val="7F7F7F"/>
                </a:solidFill>
              </a:rPr>
              <a:t> </a:t>
            </a:r>
          </a:p>
          <a:p>
            <a:pPr marL="0" indent="0" algn="ctr">
              <a:buNone/>
            </a:pPr>
            <a:endParaRPr lang="de-DE" sz="2100" dirty="0" smtClean="0">
              <a:solidFill>
                <a:srgbClr val="7F7F7F"/>
              </a:solidFill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checkout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-b f4 --track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features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/f4</a:t>
            </a:r>
          </a:p>
          <a:p>
            <a:pPr marL="0" indent="0" algn="ctr">
              <a:buNone/>
            </a:pPr>
            <a:r>
              <a:rPr lang="de-DE" sz="1600" dirty="0" smtClean="0">
                <a:solidFill>
                  <a:srgbClr val="7F7F7F"/>
                </a:solidFill>
              </a:rPr>
              <a:t>Lokalen </a:t>
            </a:r>
            <a:r>
              <a:rPr lang="de-DE" sz="1600" dirty="0" err="1" smtClean="0">
                <a:solidFill>
                  <a:srgbClr val="7F7F7F"/>
                </a:solidFill>
              </a:rPr>
              <a:t>Branch</a:t>
            </a:r>
            <a:r>
              <a:rPr lang="de-DE" sz="1600" dirty="0" smtClean="0">
                <a:solidFill>
                  <a:srgbClr val="7F7F7F"/>
                </a:solidFill>
              </a:rPr>
              <a:t> „f4“ erstellen und mit </a:t>
            </a:r>
            <a:r>
              <a:rPr lang="de-DE" sz="1600" dirty="0" err="1" smtClean="0">
                <a:solidFill>
                  <a:srgbClr val="7F7F7F"/>
                </a:solidFill>
              </a:rPr>
              <a:t>Branch</a:t>
            </a:r>
            <a:r>
              <a:rPr lang="de-DE" sz="1600" dirty="0" smtClean="0">
                <a:solidFill>
                  <a:srgbClr val="7F7F7F"/>
                </a:solidFill>
              </a:rPr>
              <a:t> „</a:t>
            </a:r>
            <a:r>
              <a:rPr lang="de-DE" sz="1600" dirty="0" err="1" smtClean="0">
                <a:solidFill>
                  <a:srgbClr val="7F7F7F"/>
                </a:solidFill>
              </a:rPr>
              <a:t>features</a:t>
            </a:r>
            <a:r>
              <a:rPr lang="de-DE" sz="1600" dirty="0" smtClean="0">
                <a:solidFill>
                  <a:srgbClr val="7F7F7F"/>
                </a:solidFill>
              </a:rPr>
              <a:t>/f4“ im Remote „</a:t>
            </a:r>
            <a:r>
              <a:rPr lang="de-DE" sz="1600" dirty="0" err="1" smtClean="0">
                <a:solidFill>
                  <a:srgbClr val="7F7F7F"/>
                </a:solidFill>
              </a:rPr>
              <a:t>origin</a:t>
            </a:r>
            <a:r>
              <a:rPr lang="de-DE" sz="1600" dirty="0" smtClean="0">
                <a:solidFill>
                  <a:srgbClr val="7F7F7F"/>
                </a:solidFill>
              </a:rPr>
              <a:t>“ verbinden. </a:t>
            </a:r>
            <a:r>
              <a:rPr lang="de-DE" sz="1400" dirty="0" smtClean="0">
                <a:solidFill>
                  <a:srgbClr val="7F7F7F"/>
                </a:solidFill>
              </a:rPr>
              <a:t>Der Remote-</a:t>
            </a:r>
            <a:r>
              <a:rPr lang="de-DE" sz="1400" dirty="0" err="1" smtClean="0">
                <a:solidFill>
                  <a:srgbClr val="7F7F7F"/>
                </a:solidFill>
              </a:rPr>
              <a:t>Branch</a:t>
            </a:r>
            <a:r>
              <a:rPr lang="de-DE" sz="1400" dirty="0" smtClean="0">
                <a:solidFill>
                  <a:srgbClr val="7F7F7F"/>
                </a:solidFill>
              </a:rPr>
              <a:t> muss bereits vorhanden sein</a:t>
            </a:r>
          </a:p>
          <a:p>
            <a:pPr marL="0" indent="0" algn="ctr">
              <a:buNone/>
            </a:pPr>
            <a:endParaRPr lang="de-DE" sz="1600" dirty="0" smtClean="0">
              <a:solidFill>
                <a:srgbClr val="7F7F7F"/>
              </a:solidFill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--set-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upstream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-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to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features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/f4</a:t>
            </a:r>
          </a:p>
          <a:p>
            <a:pPr marL="0" indent="0" algn="ctr">
              <a:buNone/>
            </a:pPr>
            <a:r>
              <a:rPr lang="de-DE" sz="1600" dirty="0" smtClean="0">
                <a:solidFill>
                  <a:srgbClr val="7F7F7F"/>
                </a:solidFill>
              </a:rPr>
              <a:t>Aktiven </a:t>
            </a:r>
            <a:r>
              <a:rPr lang="de-DE" sz="1600" dirty="0" err="1" smtClean="0">
                <a:solidFill>
                  <a:srgbClr val="7F7F7F"/>
                </a:solidFill>
              </a:rPr>
              <a:t>Branch</a:t>
            </a:r>
            <a:r>
              <a:rPr lang="de-DE" sz="1600" dirty="0" smtClean="0">
                <a:solidFill>
                  <a:srgbClr val="7F7F7F"/>
                </a:solidFill>
              </a:rPr>
              <a:t> mit „</a:t>
            </a:r>
            <a:r>
              <a:rPr lang="de-DE" sz="1600" dirty="0" err="1" smtClean="0">
                <a:solidFill>
                  <a:srgbClr val="7F7F7F"/>
                </a:solidFill>
              </a:rPr>
              <a:t>features</a:t>
            </a:r>
            <a:r>
              <a:rPr lang="de-DE" sz="1600" dirty="0" smtClean="0">
                <a:solidFill>
                  <a:srgbClr val="7F7F7F"/>
                </a:solidFill>
              </a:rPr>
              <a:t>/f4“ im Remote-Repository </a:t>
            </a:r>
            <a:r>
              <a:rPr lang="de-DE" sz="1600" dirty="0" err="1" smtClean="0">
                <a:solidFill>
                  <a:srgbClr val="7F7F7F"/>
                </a:solidFill>
              </a:rPr>
              <a:t>origin</a:t>
            </a:r>
            <a:r>
              <a:rPr lang="de-DE" sz="1600" dirty="0" smtClean="0">
                <a:solidFill>
                  <a:srgbClr val="7F7F7F"/>
                </a:solidFill>
              </a:rPr>
              <a:t> verbinden. Der Remote-</a:t>
            </a:r>
            <a:r>
              <a:rPr lang="de-DE" sz="1600" dirty="0" err="1" smtClean="0">
                <a:solidFill>
                  <a:srgbClr val="7F7F7F"/>
                </a:solidFill>
              </a:rPr>
              <a:t>Branch</a:t>
            </a:r>
            <a:r>
              <a:rPr lang="de-DE" sz="1600" dirty="0" smtClean="0">
                <a:solidFill>
                  <a:srgbClr val="7F7F7F"/>
                </a:solidFill>
              </a:rPr>
              <a:t> muss bereits vorhanden sein</a:t>
            </a:r>
          </a:p>
          <a:p>
            <a:pPr marL="0" indent="0" algn="ctr">
              <a:buNone/>
            </a:pPr>
            <a:endParaRPr lang="de-DE" sz="2200" dirty="0" smtClean="0">
              <a:solidFill>
                <a:srgbClr val="7F7F7F"/>
              </a:solidFill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push --set-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upstream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features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/f4</a:t>
            </a:r>
          </a:p>
          <a:p>
            <a:pPr marL="0" indent="0" algn="ctr">
              <a:buNone/>
            </a:pP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Pusht den lokalen </a:t>
            </a:r>
            <a:r>
              <a:rPr lang="de-DE" sz="1600" dirty="0" err="1" smtClean="0">
                <a:solidFill>
                  <a:schemeClr val="bg1">
                    <a:lumMod val="50000"/>
                  </a:schemeClr>
                </a:solidFill>
              </a:rPr>
              <a:t>Branch</a:t>
            </a: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 auf den </a:t>
            </a:r>
            <a:r>
              <a:rPr lang="de-DE" sz="1600" dirty="0" err="1" smtClean="0">
                <a:solidFill>
                  <a:schemeClr val="bg1">
                    <a:lumMod val="50000"/>
                  </a:schemeClr>
                </a:solidFill>
              </a:rPr>
              <a:t>Branch</a:t>
            </a: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 „</a:t>
            </a:r>
            <a:r>
              <a:rPr lang="de-DE" sz="1600" dirty="0" err="1" smtClean="0">
                <a:solidFill>
                  <a:schemeClr val="bg1">
                    <a:lumMod val="50000"/>
                  </a:schemeClr>
                </a:solidFill>
              </a:rPr>
              <a:t>features</a:t>
            </a: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/f4“ und speichert die Verbindung</a:t>
            </a:r>
          </a:p>
          <a:p>
            <a:pPr marL="0" indent="0">
              <a:buNone/>
            </a:pPr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TRACKING BRANCH VERBINDEN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37845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de-DE" b="1" dirty="0" smtClean="0"/>
              <a:t>Objekte holen und neue </a:t>
            </a:r>
            <a:r>
              <a:rPr lang="de-DE" b="1" dirty="0" err="1" smtClean="0"/>
              <a:t>Commits</a:t>
            </a:r>
            <a:r>
              <a:rPr lang="de-DE" b="1" dirty="0" smtClean="0"/>
              <a:t> </a:t>
            </a:r>
            <a:r>
              <a:rPr lang="de-DE" b="1" dirty="0" err="1" smtClean="0"/>
              <a:t>mergen</a:t>
            </a:r>
            <a:endParaRPr lang="de-DE" b="1" dirty="0" smtClean="0"/>
          </a:p>
          <a:p>
            <a:endParaRPr lang="de-DE" sz="2800" dirty="0" smtClean="0"/>
          </a:p>
          <a:p>
            <a:endParaRPr lang="de-DE" sz="2800" dirty="0" smtClean="0"/>
          </a:p>
          <a:p>
            <a:pPr marL="0" indent="0" algn="ctr">
              <a:buNone/>
            </a:pPr>
            <a:r>
              <a:rPr lang="de-DE" dirty="0" smtClean="0">
                <a:latin typeface="Courier New"/>
                <a:cs typeface="Courier New"/>
              </a:rPr>
              <a:t>  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smtClean="0">
                <a:latin typeface="Courier New"/>
                <a:cs typeface="Courier New"/>
              </a:rPr>
              <a:t>+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FETCH_HEAD</a:t>
            </a:r>
          </a:p>
          <a:p>
            <a:pPr marL="0" indent="0" algn="ctr">
              <a:buNone/>
            </a:pP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smtClean="0">
                <a:latin typeface="Courier New"/>
                <a:cs typeface="Courier New"/>
              </a:rPr>
              <a:t>=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pull</a:t>
            </a:r>
          </a:p>
          <a:p>
            <a:pPr marL="0" indent="0">
              <a:buNone/>
            </a:pPr>
            <a:endParaRPr lang="de-DE" dirty="0" smtClean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PULL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918022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1800" b="1" dirty="0" smtClean="0">
                <a:latin typeface="Calibri"/>
                <a:cs typeface="Calibri"/>
              </a:rPr>
              <a:t>Objekte in ein Remote-Repository übertragen</a:t>
            </a:r>
          </a:p>
          <a:p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push 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endParaRPr lang="de-DE" sz="16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400050" lvl="1" indent="0">
              <a:buNone/>
            </a:pPr>
            <a:r>
              <a:rPr lang="de-DE" sz="1400" dirty="0" smtClean="0">
                <a:latin typeface="Calibri"/>
                <a:cs typeface="Calibri"/>
              </a:rPr>
              <a:t>Wenn </a:t>
            </a:r>
            <a:r>
              <a:rPr lang="de-DE" sz="1400" dirty="0" err="1" smtClean="0">
                <a:latin typeface="Calibri"/>
                <a:cs typeface="Calibri"/>
              </a:rPr>
              <a:t>Refspec</a:t>
            </a:r>
            <a:r>
              <a:rPr lang="de-DE" sz="1400" dirty="0" smtClean="0">
                <a:latin typeface="Calibri"/>
                <a:cs typeface="Calibri"/>
              </a:rPr>
              <a:t> in </a:t>
            </a:r>
            <a:r>
              <a:rPr lang="de-DE" sz="1400" dirty="0" err="1" smtClean="0">
                <a:solidFill>
                  <a:srgbClr val="009587"/>
                </a:solidFill>
                <a:latin typeface="Calibri"/>
                <a:cs typeface="Calibri"/>
              </a:rPr>
              <a:t>remote.origin.push</a:t>
            </a:r>
            <a:r>
              <a:rPr lang="de-DE" sz="1400" dirty="0" smtClean="0">
                <a:latin typeface="Calibri"/>
                <a:cs typeface="Calibri"/>
              </a:rPr>
              <a:t> gesetzt ist, gemäß dieser </a:t>
            </a:r>
            <a:r>
              <a:rPr lang="de-DE" sz="1400" dirty="0" err="1" smtClean="0">
                <a:latin typeface="Calibri"/>
                <a:cs typeface="Calibri"/>
              </a:rPr>
              <a:t>Refspec</a:t>
            </a:r>
            <a:r>
              <a:rPr lang="de-DE" sz="1400" dirty="0" smtClean="0">
                <a:latin typeface="Calibri"/>
                <a:cs typeface="Calibri"/>
              </a:rPr>
              <a:t> pushen (ggf. mehrere </a:t>
            </a:r>
            <a:r>
              <a:rPr lang="de-DE" sz="1400" dirty="0" err="1" smtClean="0">
                <a:latin typeface="Calibri"/>
                <a:cs typeface="Calibri"/>
              </a:rPr>
              <a:t>Branches</a:t>
            </a:r>
            <a:r>
              <a:rPr lang="de-DE" sz="1400" dirty="0" smtClean="0">
                <a:latin typeface="Calibri"/>
                <a:cs typeface="Calibri"/>
              </a:rPr>
              <a:t>!). Ansonsten Strategie verwenden, die in </a:t>
            </a:r>
            <a:r>
              <a:rPr lang="de-DE" sz="1400" dirty="0" err="1" smtClean="0">
                <a:solidFill>
                  <a:srgbClr val="009587"/>
                </a:solidFill>
                <a:latin typeface="Calibri"/>
                <a:cs typeface="Calibri"/>
              </a:rPr>
              <a:t>push.default</a:t>
            </a:r>
            <a:r>
              <a:rPr lang="de-DE" sz="1400" dirty="0" smtClean="0">
                <a:solidFill>
                  <a:srgbClr val="009587"/>
                </a:solidFill>
                <a:latin typeface="Calibri"/>
                <a:cs typeface="Calibri"/>
              </a:rPr>
              <a:t> </a:t>
            </a:r>
            <a:r>
              <a:rPr lang="de-DE" sz="1400" dirty="0" smtClean="0">
                <a:latin typeface="Calibri"/>
                <a:cs typeface="Calibri"/>
              </a:rPr>
              <a:t>konfiguriert ist</a:t>
            </a:r>
            <a:endParaRPr lang="de-DE" sz="1400" dirty="0">
              <a:latin typeface="Calibri"/>
              <a:cs typeface="Calibri"/>
            </a:endParaRPr>
          </a:p>
          <a:p>
            <a:endParaRPr lang="de-DE" sz="12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push 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master</a:t>
            </a:r>
            <a:endParaRPr lang="de-DE" sz="16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push 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master:qa</a:t>
            </a:r>
            <a:endParaRPr lang="de-DE" sz="16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400050" lvl="1" indent="0">
              <a:buNone/>
            </a:pPr>
            <a:r>
              <a:rPr lang="de-DE" sz="1400" dirty="0" smtClean="0"/>
              <a:t>Überträgt </a:t>
            </a:r>
            <a:r>
              <a:rPr lang="de-DE" sz="1400" dirty="0" err="1" smtClean="0"/>
              <a:t>Commits</a:t>
            </a:r>
            <a:r>
              <a:rPr lang="de-DE" sz="1400" dirty="0" smtClean="0"/>
              <a:t> vom lokalen </a:t>
            </a:r>
            <a:r>
              <a:rPr lang="de-DE" sz="1400" dirty="0" smtClean="0">
                <a:solidFill>
                  <a:srgbClr val="009587"/>
                </a:solidFill>
              </a:rPr>
              <a:t>master</a:t>
            </a:r>
            <a:r>
              <a:rPr lang="de-DE" sz="1400" dirty="0" smtClean="0"/>
              <a:t>-</a:t>
            </a:r>
            <a:r>
              <a:rPr lang="de-DE" sz="1400" dirty="0" err="1" smtClean="0"/>
              <a:t>Branch</a:t>
            </a:r>
            <a:r>
              <a:rPr lang="de-DE" sz="1400" dirty="0" smtClean="0"/>
              <a:t> auf einen </a:t>
            </a:r>
            <a:r>
              <a:rPr lang="de-DE" sz="1400" dirty="0" err="1" smtClean="0"/>
              <a:t>Branch</a:t>
            </a:r>
            <a:r>
              <a:rPr lang="de-DE" sz="1400" dirty="0" smtClean="0"/>
              <a:t> im Remote-Repository </a:t>
            </a:r>
            <a:r>
              <a:rPr lang="de-DE" sz="1400" dirty="0" err="1" smtClean="0">
                <a:solidFill>
                  <a:srgbClr val="009587"/>
                </a:solidFill>
              </a:rPr>
              <a:t>origin</a:t>
            </a:r>
            <a:r>
              <a:rPr lang="de-DE" sz="1400" dirty="0" smtClean="0"/>
              <a:t>. </a:t>
            </a:r>
          </a:p>
          <a:p>
            <a:pPr marL="400050" lvl="1" indent="0">
              <a:buNone/>
            </a:pPr>
            <a:endParaRPr lang="de-DE" sz="1100" dirty="0" smtClean="0"/>
          </a:p>
          <a:p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 push </a:t>
            </a:r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heads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/*: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heads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/*</a:t>
            </a:r>
            <a:endParaRPr lang="de-DE" sz="16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400050" lvl="1" indent="0">
              <a:buNone/>
            </a:pPr>
            <a:r>
              <a:rPr lang="de-DE" sz="1400" dirty="0"/>
              <a:t>Überträgt </a:t>
            </a:r>
            <a:r>
              <a:rPr lang="de-DE" sz="1400" dirty="0" err="1"/>
              <a:t>Commits</a:t>
            </a:r>
            <a:r>
              <a:rPr lang="de-DE" sz="1400" dirty="0"/>
              <a:t> </a:t>
            </a:r>
            <a:r>
              <a:rPr lang="de-DE" sz="1400" dirty="0" smtClean="0"/>
              <a:t>von allen lokalen </a:t>
            </a:r>
            <a:r>
              <a:rPr lang="de-DE" sz="1400" dirty="0" err="1" smtClean="0"/>
              <a:t>Branches</a:t>
            </a:r>
            <a:r>
              <a:rPr lang="de-DE" sz="1400" dirty="0" smtClean="0"/>
              <a:t> in das Remote</a:t>
            </a:r>
            <a:r>
              <a:rPr lang="de-DE" sz="1400" dirty="0"/>
              <a:t>-Repository </a:t>
            </a:r>
            <a:r>
              <a:rPr lang="de-DE" sz="1400" dirty="0" err="1">
                <a:solidFill>
                  <a:srgbClr val="009587"/>
                </a:solidFill>
              </a:rPr>
              <a:t>origin</a:t>
            </a:r>
            <a:r>
              <a:rPr lang="de-DE" sz="1400" dirty="0"/>
              <a:t>. </a:t>
            </a:r>
          </a:p>
          <a:p>
            <a:pPr marL="400050" lvl="1" indent="0">
              <a:buNone/>
            </a:pPr>
            <a:endParaRPr lang="de-DE" sz="1100" dirty="0" smtClean="0"/>
          </a:p>
          <a:p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 push –f </a:t>
            </a:r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master:qa</a:t>
            </a:r>
            <a:endParaRPr lang="de-DE" sz="16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400050" lvl="1" indent="0">
              <a:buNone/>
            </a:pPr>
            <a:r>
              <a:rPr lang="de-DE" sz="1400" dirty="0">
                <a:cs typeface="Calibri"/>
              </a:rPr>
              <a:t>Überträgt </a:t>
            </a:r>
            <a:r>
              <a:rPr lang="de-DE" sz="1400" dirty="0" err="1">
                <a:cs typeface="Calibri"/>
              </a:rPr>
              <a:t>Commits</a:t>
            </a:r>
            <a:r>
              <a:rPr lang="de-DE" sz="1400" dirty="0">
                <a:cs typeface="Calibri"/>
              </a:rPr>
              <a:t> auch dann, wenn im Remote-Repository kein fast-forward möglich ist („</a:t>
            </a:r>
            <a:r>
              <a:rPr lang="de-DE" sz="1400" dirty="0" err="1">
                <a:cs typeface="Calibri"/>
              </a:rPr>
              <a:t>force</a:t>
            </a:r>
            <a:r>
              <a:rPr lang="de-DE" sz="1400" dirty="0">
                <a:cs typeface="Calibri"/>
              </a:rPr>
              <a:t> push“). Im Remote-Repository können </a:t>
            </a:r>
            <a:r>
              <a:rPr lang="de-DE" sz="1400" dirty="0" err="1">
                <a:cs typeface="Calibri"/>
              </a:rPr>
              <a:t>Commits</a:t>
            </a:r>
            <a:r>
              <a:rPr lang="de-DE" sz="1400" dirty="0">
                <a:cs typeface="Calibri"/>
              </a:rPr>
              <a:t> verloren gehen! In anderen Klonen kommt es zu </a:t>
            </a:r>
            <a:r>
              <a:rPr lang="de-DE" sz="1400" dirty="0" err="1">
                <a:cs typeface="Calibri"/>
              </a:rPr>
              <a:t>Merge</a:t>
            </a:r>
            <a:r>
              <a:rPr lang="de-DE" sz="1400" dirty="0">
                <a:cs typeface="Calibri"/>
              </a:rPr>
              <a:t>-Konflikten</a:t>
            </a:r>
            <a:r>
              <a:rPr lang="de-DE" sz="1400" dirty="0" smtClean="0">
                <a:cs typeface="Calibri"/>
              </a:rPr>
              <a:t>!</a:t>
            </a:r>
          </a:p>
          <a:p>
            <a:endParaRPr lang="de-DE" sz="12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push 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--tags</a:t>
            </a:r>
            <a:endParaRPr lang="de-DE" sz="16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400050" lvl="1" indent="0">
              <a:buNone/>
            </a:pPr>
            <a:r>
              <a:rPr lang="de-DE" sz="1400" dirty="0"/>
              <a:t>Überträgt </a:t>
            </a:r>
            <a:r>
              <a:rPr lang="de-DE" sz="1400" dirty="0" smtClean="0"/>
              <a:t>die Tags aus dem lokalen Repository in das Remote-Repository. </a:t>
            </a:r>
            <a:endParaRPr lang="de-DE" sz="1400" dirty="0"/>
          </a:p>
          <a:p>
            <a:pPr marL="400050" lvl="1" indent="0">
              <a:buNone/>
            </a:pPr>
            <a:endParaRPr lang="de-DE" sz="1100" dirty="0">
              <a:cs typeface="Calibri"/>
            </a:endParaRPr>
          </a:p>
          <a:p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push 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: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master</a:t>
            </a:r>
            <a:endParaRPr lang="de-DE" sz="16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400050" lvl="1" indent="0">
              <a:buNone/>
            </a:pPr>
            <a:r>
              <a:rPr lang="de-DE" sz="1400" dirty="0" smtClean="0">
                <a:latin typeface="Calibri"/>
                <a:cs typeface="Calibri"/>
              </a:rPr>
              <a:t>Löscht den </a:t>
            </a:r>
            <a:r>
              <a:rPr lang="de-DE" sz="1400" dirty="0" err="1" smtClean="0">
                <a:latin typeface="Calibri"/>
                <a:cs typeface="Calibri"/>
              </a:rPr>
              <a:t>Branch</a:t>
            </a:r>
            <a:r>
              <a:rPr lang="de-DE" sz="1400" dirty="0" smtClean="0">
                <a:latin typeface="Calibri"/>
                <a:cs typeface="Calibri"/>
              </a:rPr>
              <a:t> „</a:t>
            </a:r>
            <a:r>
              <a:rPr lang="de-DE" sz="1400" dirty="0" err="1" smtClean="0">
                <a:latin typeface="Calibri"/>
                <a:cs typeface="Calibri"/>
              </a:rPr>
              <a:t>master</a:t>
            </a:r>
            <a:r>
              <a:rPr lang="de-DE" sz="1400" dirty="0" smtClean="0">
                <a:latin typeface="Calibri"/>
                <a:cs typeface="Calibri"/>
              </a:rPr>
              <a:t>“ im Remote-Repository („Übertrage </a:t>
            </a:r>
            <a:r>
              <a:rPr lang="de-DE" sz="1400" i="1" dirty="0" smtClean="0">
                <a:latin typeface="Calibri"/>
                <a:cs typeface="Calibri"/>
              </a:rPr>
              <a:t>nichts</a:t>
            </a:r>
            <a:r>
              <a:rPr lang="de-DE" sz="1400" dirty="0" smtClean="0">
                <a:latin typeface="Calibri"/>
                <a:cs typeface="Calibri"/>
              </a:rPr>
              <a:t> nach </a:t>
            </a:r>
            <a:r>
              <a:rPr lang="de-DE" sz="1400" dirty="0" err="1" smtClean="0">
                <a:latin typeface="Calibri"/>
                <a:cs typeface="Calibri"/>
              </a:rPr>
              <a:t>master</a:t>
            </a:r>
            <a:r>
              <a:rPr lang="de-DE" sz="1400" dirty="0" smtClean="0">
                <a:latin typeface="Calibri"/>
                <a:cs typeface="Calibri"/>
              </a:rPr>
              <a:t>“)</a:t>
            </a:r>
          </a:p>
          <a:p>
            <a:pPr marL="0" indent="0">
              <a:buNone/>
            </a:pPr>
            <a:endParaRPr lang="de-DE" sz="1400" dirty="0" smtClean="0"/>
          </a:p>
          <a:p>
            <a:pPr lvl="1"/>
            <a:endParaRPr lang="de-DE" sz="1200" dirty="0" smtClean="0"/>
          </a:p>
          <a:p>
            <a:endParaRPr lang="de-DE" sz="1400" dirty="0"/>
          </a:p>
          <a:p>
            <a:endParaRPr lang="de-DE" sz="1400" dirty="0"/>
          </a:p>
          <a:p>
            <a:endParaRPr lang="de-DE" sz="140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PUSH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807432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DIE WORKSHOP-VM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VORBEREITUNG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3506001"/>
            <a:ext cx="6267608" cy="410682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490792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Installation</a:t>
            </a:r>
          </a:p>
          <a:p>
            <a:r>
              <a:rPr lang="de-DE" dirty="0" smtClean="0"/>
              <a:t>Inhalt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12082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2400" dirty="0" smtClean="0"/>
              <a:t>Mögliche Werte:</a:t>
            </a:r>
          </a:p>
          <a:p>
            <a:r>
              <a:rPr lang="de-DE" sz="2400" b="1" dirty="0">
                <a:solidFill>
                  <a:srgbClr val="009587"/>
                </a:solidFill>
              </a:rPr>
              <a:t>s</a:t>
            </a:r>
            <a:r>
              <a:rPr lang="de-DE" sz="2400" b="1" dirty="0" smtClean="0">
                <a:solidFill>
                  <a:srgbClr val="009587"/>
                </a:solidFill>
              </a:rPr>
              <a:t>imple</a:t>
            </a:r>
            <a:r>
              <a:rPr lang="de-DE" sz="2400" dirty="0" smtClean="0"/>
              <a:t>: überträgt aktuellen </a:t>
            </a:r>
            <a:r>
              <a:rPr lang="de-DE" sz="2400" dirty="0" err="1" smtClean="0"/>
              <a:t>Branch</a:t>
            </a:r>
            <a:r>
              <a:rPr lang="de-DE" sz="2400" dirty="0" smtClean="0"/>
              <a:t>, wenn sein Name mit dem des </a:t>
            </a:r>
            <a:r>
              <a:rPr lang="de-DE" sz="2400" dirty="0" err="1" smtClean="0"/>
              <a:t>Upstream-Branchs</a:t>
            </a:r>
            <a:r>
              <a:rPr lang="de-DE" sz="2400" dirty="0" smtClean="0"/>
              <a:t> übereinstimmt (</a:t>
            </a:r>
            <a:r>
              <a:rPr lang="de-DE" sz="2400" b="1" dirty="0" smtClean="0"/>
              <a:t>Default seit </a:t>
            </a:r>
            <a:r>
              <a:rPr lang="de-DE" sz="2400" b="1" dirty="0" err="1" smtClean="0"/>
              <a:t>Git</a:t>
            </a:r>
            <a:r>
              <a:rPr lang="de-DE" sz="2400" b="1" dirty="0" smtClean="0"/>
              <a:t> 2.0</a:t>
            </a:r>
            <a:r>
              <a:rPr lang="de-DE" sz="2400" dirty="0" smtClean="0"/>
              <a:t>)</a:t>
            </a:r>
          </a:p>
          <a:p>
            <a:r>
              <a:rPr lang="de-DE" sz="2400" b="1" dirty="0" err="1">
                <a:solidFill>
                  <a:srgbClr val="009587"/>
                </a:solidFill>
              </a:rPr>
              <a:t>m</a:t>
            </a:r>
            <a:r>
              <a:rPr lang="de-DE" sz="2400" b="1" dirty="0" err="1" smtClean="0">
                <a:solidFill>
                  <a:srgbClr val="009587"/>
                </a:solidFill>
              </a:rPr>
              <a:t>atching</a:t>
            </a:r>
            <a:r>
              <a:rPr lang="de-DE" sz="2400" dirty="0" smtClean="0"/>
              <a:t>: Überträgt </a:t>
            </a:r>
            <a:r>
              <a:rPr lang="de-DE" sz="2400" i="1" dirty="0" smtClean="0"/>
              <a:t>alle</a:t>
            </a:r>
            <a:r>
              <a:rPr lang="de-DE" sz="2400" dirty="0" smtClean="0"/>
              <a:t> lokalen </a:t>
            </a:r>
            <a:r>
              <a:rPr lang="de-DE" sz="2400" dirty="0" err="1" smtClean="0"/>
              <a:t>Branches</a:t>
            </a:r>
            <a:r>
              <a:rPr lang="de-DE" sz="2400" dirty="0" smtClean="0"/>
              <a:t>, zu denen es einen gleichnamigen Remote-</a:t>
            </a:r>
            <a:r>
              <a:rPr lang="de-DE" sz="2400" dirty="0" err="1" smtClean="0"/>
              <a:t>Branch</a:t>
            </a:r>
            <a:r>
              <a:rPr lang="de-DE" sz="2400" dirty="0" smtClean="0"/>
              <a:t> gibt (Default vor </a:t>
            </a:r>
            <a:r>
              <a:rPr lang="de-DE" sz="2400" dirty="0" err="1" smtClean="0"/>
              <a:t>Git</a:t>
            </a:r>
            <a:r>
              <a:rPr lang="de-DE" sz="2400" dirty="0" smtClean="0"/>
              <a:t> 2.0)</a:t>
            </a:r>
          </a:p>
          <a:p>
            <a:r>
              <a:rPr lang="de-DE" sz="2400" b="1" dirty="0" err="1">
                <a:solidFill>
                  <a:srgbClr val="009587"/>
                </a:solidFill>
              </a:rPr>
              <a:t>c</a:t>
            </a:r>
            <a:r>
              <a:rPr lang="de-DE" sz="2400" b="1" dirty="0" err="1" smtClean="0">
                <a:solidFill>
                  <a:srgbClr val="009587"/>
                </a:solidFill>
              </a:rPr>
              <a:t>urrent</a:t>
            </a:r>
            <a:r>
              <a:rPr lang="de-DE" sz="2400" dirty="0" smtClean="0"/>
              <a:t>:</a:t>
            </a:r>
            <a:r>
              <a:rPr lang="de-DE" sz="2400" dirty="0" smtClean="0">
                <a:solidFill>
                  <a:srgbClr val="009587"/>
                </a:solidFill>
              </a:rPr>
              <a:t> </a:t>
            </a:r>
            <a:r>
              <a:rPr lang="de-DE" sz="2400" dirty="0" smtClean="0"/>
              <a:t>überträgt den aktuellen </a:t>
            </a:r>
            <a:r>
              <a:rPr lang="de-DE" sz="2400" dirty="0" err="1" smtClean="0"/>
              <a:t>Branch</a:t>
            </a:r>
            <a:r>
              <a:rPr lang="de-DE" sz="2400" dirty="0" smtClean="0"/>
              <a:t> in ein </a:t>
            </a:r>
            <a:r>
              <a:rPr lang="de-DE" sz="2400" dirty="0" err="1" smtClean="0"/>
              <a:t>Branch</a:t>
            </a:r>
            <a:r>
              <a:rPr lang="de-DE" sz="2400" dirty="0" smtClean="0"/>
              <a:t> mit gleichem Namen im Remote-Repository (unabhängig davon, ober der Remote-</a:t>
            </a:r>
            <a:r>
              <a:rPr lang="de-DE" sz="2400" dirty="0" err="1" smtClean="0"/>
              <a:t>Branch</a:t>
            </a:r>
            <a:r>
              <a:rPr lang="de-DE" sz="2400" dirty="0" smtClean="0"/>
              <a:t> existiert und unabhängig vom </a:t>
            </a:r>
            <a:r>
              <a:rPr lang="de-DE" sz="2400" dirty="0" err="1" smtClean="0"/>
              <a:t>Upstream-Branch</a:t>
            </a:r>
            <a:r>
              <a:rPr lang="de-DE" sz="2400" dirty="0" smtClean="0"/>
              <a:t>)</a:t>
            </a:r>
          </a:p>
          <a:p>
            <a:r>
              <a:rPr lang="de-DE" sz="2400" b="1" dirty="0" err="1">
                <a:solidFill>
                  <a:srgbClr val="009587"/>
                </a:solidFill>
              </a:rPr>
              <a:t>u</a:t>
            </a:r>
            <a:r>
              <a:rPr lang="de-DE" sz="2400" b="1" dirty="0" err="1" smtClean="0">
                <a:solidFill>
                  <a:srgbClr val="009587"/>
                </a:solidFill>
              </a:rPr>
              <a:t>pstream</a:t>
            </a:r>
            <a:r>
              <a:rPr lang="de-DE" sz="2400" dirty="0" smtClean="0"/>
              <a:t>: Pusht aktuellen </a:t>
            </a:r>
            <a:r>
              <a:rPr lang="de-DE" sz="2400" dirty="0" err="1" smtClean="0"/>
              <a:t>Branch</a:t>
            </a:r>
            <a:r>
              <a:rPr lang="de-DE" sz="2400" dirty="0" smtClean="0"/>
              <a:t> zum </a:t>
            </a:r>
            <a:r>
              <a:rPr lang="de-DE" sz="2400" dirty="0" err="1" smtClean="0"/>
              <a:t>Upstream-Branch</a:t>
            </a:r>
            <a:r>
              <a:rPr lang="de-DE" sz="2400" dirty="0" smtClean="0"/>
              <a:t>. Nur im „zentralen“ Workflow sinnvoll.</a:t>
            </a:r>
          </a:p>
          <a:p>
            <a:r>
              <a:rPr lang="de-DE" sz="2400" b="1" dirty="0" err="1">
                <a:solidFill>
                  <a:srgbClr val="009587"/>
                </a:solidFill>
              </a:rPr>
              <a:t>n</a:t>
            </a:r>
            <a:r>
              <a:rPr lang="de-DE" sz="2400" b="1" dirty="0" err="1" smtClean="0">
                <a:solidFill>
                  <a:srgbClr val="009587"/>
                </a:solidFill>
              </a:rPr>
              <a:t>othing</a:t>
            </a:r>
            <a:r>
              <a:rPr lang="de-DE" sz="2400" dirty="0" smtClean="0"/>
              <a:t>: Kein Push. Kann verhindert werden, um „versehentliche“ </a:t>
            </a:r>
            <a:r>
              <a:rPr lang="de-DE" sz="2400" dirty="0" err="1" smtClean="0"/>
              <a:t>Pushes</a:t>
            </a:r>
            <a:r>
              <a:rPr lang="de-DE" sz="2400" dirty="0" smtClean="0"/>
              <a:t> zu verhindern</a:t>
            </a:r>
            <a:endParaRPr lang="de-DE" sz="24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PUSH.DEFAULT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231831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de-DE" sz="2400" dirty="0" smtClean="0"/>
              <a:t>Keine </a:t>
            </a:r>
            <a:r>
              <a:rPr lang="de-DE" sz="2400" dirty="0" err="1" smtClean="0"/>
              <a:t>refspec</a:t>
            </a:r>
            <a:r>
              <a:rPr lang="de-DE" sz="2400" dirty="0" smtClean="0"/>
              <a:t> in </a:t>
            </a:r>
            <a:r>
              <a:rPr lang="de-DE" sz="2400" dirty="0" smtClean="0">
                <a:solidFill>
                  <a:srgbClr val="009587"/>
                </a:solidFill>
              </a:rPr>
              <a:t>remote.*.push </a:t>
            </a:r>
            <a:r>
              <a:rPr lang="de-DE" sz="2400" dirty="0" smtClean="0"/>
              <a:t>konfigurieren</a:t>
            </a:r>
          </a:p>
          <a:p>
            <a:endParaRPr lang="de-DE" sz="2400" dirty="0" smtClean="0"/>
          </a:p>
          <a:p>
            <a:r>
              <a:rPr lang="de-DE" sz="2400" dirty="0" smtClean="0"/>
              <a:t>Lokaler </a:t>
            </a:r>
            <a:r>
              <a:rPr lang="de-DE" sz="2400" dirty="0" err="1"/>
              <a:t>Branchname</a:t>
            </a:r>
            <a:r>
              <a:rPr lang="de-DE" sz="2400" dirty="0"/>
              <a:t> sollte Remote-</a:t>
            </a:r>
            <a:r>
              <a:rPr lang="de-DE" sz="2400" dirty="0" err="1"/>
              <a:t>Branchnamen</a:t>
            </a:r>
            <a:r>
              <a:rPr lang="de-DE" sz="2400" dirty="0"/>
              <a:t> entsprechen</a:t>
            </a:r>
          </a:p>
          <a:p>
            <a:endParaRPr lang="de-DE" sz="2400" dirty="0" smtClean="0"/>
          </a:p>
          <a:p>
            <a:r>
              <a:rPr lang="de-DE" sz="2400" dirty="0" err="1" smtClean="0"/>
              <a:t>push.default</a:t>
            </a:r>
            <a:r>
              <a:rPr lang="de-DE" sz="2400" dirty="0" smtClean="0"/>
              <a:t> auf simple setzen</a:t>
            </a:r>
          </a:p>
          <a:p>
            <a:pPr marL="400050" lvl="1" indent="0">
              <a:buNone/>
            </a:pPr>
            <a:r>
              <a:rPr lang="de-DE" sz="2000" dirty="0" err="1" smtClean="0">
                <a:solidFill>
                  <a:srgbClr val="009587"/>
                </a:solidFill>
              </a:rPr>
              <a:t>git</a:t>
            </a:r>
            <a:r>
              <a:rPr lang="de-DE" sz="2000" dirty="0" smtClean="0">
                <a:solidFill>
                  <a:srgbClr val="009587"/>
                </a:solidFill>
              </a:rPr>
              <a:t> </a:t>
            </a:r>
            <a:r>
              <a:rPr lang="de-DE" sz="2000" dirty="0" err="1" smtClean="0">
                <a:solidFill>
                  <a:srgbClr val="009587"/>
                </a:solidFill>
              </a:rPr>
              <a:t>config</a:t>
            </a:r>
            <a:r>
              <a:rPr lang="de-DE" sz="2000" dirty="0" smtClean="0">
                <a:solidFill>
                  <a:srgbClr val="009587"/>
                </a:solidFill>
              </a:rPr>
              <a:t> --global </a:t>
            </a:r>
            <a:r>
              <a:rPr lang="de-DE" sz="2000" dirty="0" err="1" smtClean="0">
                <a:solidFill>
                  <a:srgbClr val="009587"/>
                </a:solidFill>
              </a:rPr>
              <a:t>push.default</a:t>
            </a:r>
            <a:r>
              <a:rPr lang="de-DE" sz="2000" dirty="0" smtClean="0">
                <a:solidFill>
                  <a:srgbClr val="009587"/>
                </a:solidFill>
              </a:rPr>
              <a:t> simple</a:t>
            </a:r>
          </a:p>
          <a:p>
            <a:endParaRPr lang="de-DE" sz="2400" dirty="0" smtClean="0"/>
          </a:p>
          <a:p>
            <a:r>
              <a:rPr lang="de-DE" sz="2400" dirty="0" smtClean="0"/>
              <a:t>Im Zweifelsfall beim Push genau angeben, was gepusht werden soll</a:t>
            </a:r>
          </a:p>
          <a:p>
            <a:pPr marL="400050" lvl="1" indent="0">
              <a:buNone/>
            </a:pPr>
            <a:r>
              <a:rPr lang="de-DE" sz="2000" dirty="0" err="1" smtClean="0">
                <a:solidFill>
                  <a:srgbClr val="009587"/>
                </a:solidFill>
              </a:rPr>
              <a:t>git</a:t>
            </a:r>
            <a:r>
              <a:rPr lang="de-DE" sz="2000" dirty="0" smtClean="0">
                <a:solidFill>
                  <a:srgbClr val="009587"/>
                </a:solidFill>
              </a:rPr>
              <a:t> push </a:t>
            </a:r>
            <a:r>
              <a:rPr lang="de-DE" sz="2000" dirty="0" err="1" smtClean="0">
                <a:solidFill>
                  <a:srgbClr val="009587"/>
                </a:solidFill>
              </a:rPr>
              <a:t>origin</a:t>
            </a:r>
            <a:r>
              <a:rPr lang="de-DE" sz="2000" dirty="0" smtClean="0">
                <a:solidFill>
                  <a:srgbClr val="009587"/>
                </a:solidFill>
              </a:rPr>
              <a:t> </a:t>
            </a:r>
            <a:r>
              <a:rPr lang="de-DE" sz="2000" dirty="0" err="1" smtClean="0">
                <a:solidFill>
                  <a:srgbClr val="009587"/>
                </a:solidFill>
              </a:rPr>
              <a:t>src:dest</a:t>
            </a:r>
            <a:endParaRPr lang="de-DE" sz="2000" dirty="0" smtClean="0">
              <a:solidFill>
                <a:srgbClr val="009587"/>
              </a:solidFill>
            </a:endParaRPr>
          </a:p>
          <a:p>
            <a:endParaRPr lang="de-DE" sz="24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PUSH EMPFEHLUNG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387857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de-DE" dirty="0"/>
          </a:p>
          <a:p>
            <a:pPr marL="0" indent="0" algn="ctr">
              <a:buNone/>
            </a:pPr>
            <a:endParaRPr lang="de-DE" dirty="0" smtClean="0"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checkout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branchname</a:t>
            </a:r>
            <a:endParaRPr lang="de-DE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pull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branchname</a:t>
            </a: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endParaRPr lang="de-DE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push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: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branchname</a:t>
            </a: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:-/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300143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BRANCH MODELLE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3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3597265"/>
            <a:ext cx="6267608" cy="399274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574449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Workflows in der Entwicklung</a:t>
            </a:r>
          </a:p>
          <a:p>
            <a:r>
              <a:rPr lang="de-DE" dirty="0" err="1" smtClean="0"/>
              <a:t>Releaseprozesse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13331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TYPISCHE WORKFLOWS IN DER ENTWICKLUNG</a:t>
            </a:r>
            <a:endParaRPr lang="de-DE" dirty="0"/>
          </a:p>
        </p:txBody>
      </p:sp>
      <p:pic>
        <p:nvPicPr>
          <p:cNvPr id="2" name="Bild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880" y="908720"/>
            <a:ext cx="7892240" cy="5374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7145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339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1600" b="1" dirty="0">
                <a:cs typeface="Courier New"/>
              </a:rPr>
              <a:t>Alle Änderungen für alle Tasks werden auf dem </a:t>
            </a:r>
            <a:r>
              <a:rPr lang="de-DE" sz="1600" b="1" dirty="0" smtClean="0">
                <a:solidFill>
                  <a:srgbClr val="009587"/>
                </a:solidFill>
                <a:cs typeface="Courier New"/>
              </a:rPr>
              <a:t>master</a:t>
            </a:r>
            <a:r>
              <a:rPr lang="de-DE" sz="1600" b="1" dirty="0" smtClean="0">
                <a:cs typeface="Courier New"/>
              </a:rPr>
              <a:t>-</a:t>
            </a:r>
            <a:r>
              <a:rPr lang="de-DE" sz="1600" b="1" dirty="0" err="1">
                <a:cs typeface="Courier New"/>
              </a:rPr>
              <a:t>Branch</a:t>
            </a:r>
            <a:r>
              <a:rPr lang="de-DE" sz="1600" b="1" dirty="0">
                <a:cs typeface="Courier New"/>
              </a:rPr>
              <a:t> </a:t>
            </a:r>
            <a:r>
              <a:rPr lang="de-DE" sz="1600" b="1" dirty="0" smtClean="0">
                <a:cs typeface="Courier New"/>
              </a:rPr>
              <a:t>durchgeführt</a:t>
            </a:r>
          </a:p>
          <a:p>
            <a:r>
              <a:rPr lang="de-DE" sz="1600" dirty="0" smtClean="0">
                <a:cs typeface="Courier New"/>
              </a:rPr>
              <a:t>orientiert </a:t>
            </a:r>
            <a:r>
              <a:rPr lang="de-DE" sz="1600" dirty="0">
                <a:cs typeface="Courier New"/>
              </a:rPr>
              <a:t>sich stark an zentralen Versionsverwaltungen</a:t>
            </a:r>
          </a:p>
          <a:p>
            <a:r>
              <a:rPr lang="de-DE" sz="1600" dirty="0">
                <a:cs typeface="Courier New"/>
              </a:rPr>
              <a:t>einfache </a:t>
            </a:r>
            <a:r>
              <a:rPr lang="de-DE" sz="1600" dirty="0" smtClean="0">
                <a:cs typeface="Courier New"/>
              </a:rPr>
              <a:t>Umsetzung</a:t>
            </a:r>
          </a:p>
          <a:p>
            <a:endParaRPr lang="de-DE" sz="1600" dirty="0">
              <a:cs typeface="Courier New"/>
            </a:endParaRPr>
          </a:p>
          <a:p>
            <a:pPr marL="0" indent="0">
              <a:buNone/>
            </a:pPr>
            <a:endParaRPr lang="de-DE" sz="1600" b="1" dirty="0" smtClean="0">
              <a:cs typeface="Courier New"/>
            </a:endParaRPr>
          </a:p>
          <a:p>
            <a:pPr marL="0" indent="0">
              <a:buNone/>
            </a:pPr>
            <a:endParaRPr lang="de-DE" sz="1600" b="1" dirty="0">
              <a:cs typeface="Courier New"/>
            </a:endParaRPr>
          </a:p>
          <a:p>
            <a:pPr marL="0" indent="0">
              <a:buNone/>
            </a:pPr>
            <a:endParaRPr lang="de-DE" sz="1600" b="1" dirty="0" smtClean="0">
              <a:cs typeface="Courier New"/>
            </a:endParaRPr>
          </a:p>
          <a:p>
            <a:pPr marL="0" indent="0">
              <a:buNone/>
            </a:pPr>
            <a:endParaRPr lang="de-DE" sz="1600" b="1" dirty="0">
              <a:cs typeface="Courier New"/>
            </a:endParaRPr>
          </a:p>
          <a:p>
            <a:pPr marL="0" indent="0">
              <a:buNone/>
            </a:pPr>
            <a:endParaRPr lang="de-DE" sz="1600" b="1" dirty="0" smtClean="0">
              <a:cs typeface="Courier New"/>
            </a:endParaRPr>
          </a:p>
          <a:p>
            <a:pPr marL="0" indent="0">
              <a:buNone/>
            </a:pPr>
            <a:endParaRPr lang="de-DE" sz="1600" b="1" dirty="0">
              <a:cs typeface="Courier New"/>
            </a:endParaRPr>
          </a:p>
          <a:p>
            <a:pPr marL="0" indent="0">
              <a:buNone/>
            </a:pPr>
            <a:endParaRPr lang="de-DE" sz="1600" b="1" dirty="0" smtClean="0">
              <a:cs typeface="Courier New"/>
            </a:endParaRPr>
          </a:p>
          <a:p>
            <a:pPr marL="0" indent="0">
              <a:buNone/>
            </a:pPr>
            <a:endParaRPr lang="de-DE" sz="1600" b="1" dirty="0">
              <a:cs typeface="Courier New"/>
            </a:endParaRPr>
          </a:p>
          <a:p>
            <a:pPr marL="0" indent="0">
              <a:buNone/>
            </a:pPr>
            <a:endParaRPr lang="de-DE" sz="1600" b="1" dirty="0" smtClean="0">
              <a:cs typeface="Courier New"/>
            </a:endParaRPr>
          </a:p>
          <a:p>
            <a:pPr marL="0" indent="0">
              <a:buNone/>
            </a:pPr>
            <a:endParaRPr lang="de-DE" sz="1600" b="1" dirty="0">
              <a:cs typeface="Courier New"/>
            </a:endParaRPr>
          </a:p>
          <a:p>
            <a:pPr marL="0" indent="0">
              <a:buNone/>
            </a:pPr>
            <a:r>
              <a:rPr lang="de-DE" sz="1600" b="1" dirty="0" smtClean="0">
                <a:cs typeface="Courier New"/>
              </a:rPr>
              <a:t>Historie </a:t>
            </a:r>
            <a:r>
              <a:rPr lang="de-DE" sz="1600" b="1" dirty="0">
                <a:cs typeface="Courier New"/>
              </a:rPr>
              <a:t>mit vielen </a:t>
            </a:r>
            <a:r>
              <a:rPr lang="de-DE" sz="1600" b="1" dirty="0" err="1">
                <a:cs typeface="Courier New"/>
              </a:rPr>
              <a:t>Merge-Commits</a:t>
            </a:r>
            <a:endParaRPr lang="de-DE" sz="1600" b="1" dirty="0">
              <a:cs typeface="Courier New"/>
            </a:endParaRPr>
          </a:p>
          <a:p>
            <a:r>
              <a:rPr lang="de-DE" sz="1600" dirty="0">
                <a:cs typeface="Courier New"/>
              </a:rPr>
              <a:t>keine strukturelle Zuordnung zu Features</a:t>
            </a:r>
          </a:p>
          <a:p>
            <a:r>
              <a:rPr lang="de-DE" sz="1600" dirty="0">
                <a:cs typeface="Courier New"/>
              </a:rPr>
              <a:t>i</a:t>
            </a:r>
            <a:r>
              <a:rPr lang="de-DE" sz="1600" dirty="0" smtClean="0">
                <a:cs typeface="Courier New"/>
              </a:rPr>
              <a:t>n </a:t>
            </a:r>
            <a:r>
              <a:rPr lang="de-DE" sz="1600" dirty="0">
                <a:cs typeface="Courier New"/>
              </a:rPr>
              <a:t>jeder Commit-Message kann die Task-</a:t>
            </a:r>
            <a:r>
              <a:rPr lang="de-DE" sz="1600" dirty="0" err="1">
                <a:cs typeface="Courier New"/>
              </a:rPr>
              <a:t>Id</a:t>
            </a:r>
            <a:r>
              <a:rPr lang="de-DE" sz="1600" dirty="0">
                <a:cs typeface="Courier New"/>
              </a:rPr>
              <a:t> hinterlegt werden, um die </a:t>
            </a:r>
            <a:r>
              <a:rPr lang="de-DE" sz="1600" dirty="0" err="1">
                <a:cs typeface="Courier New"/>
              </a:rPr>
              <a:t>Commits</a:t>
            </a:r>
            <a:r>
              <a:rPr lang="de-DE" sz="1600" dirty="0">
                <a:cs typeface="Courier New"/>
              </a:rPr>
              <a:t> zu unterscheiden und </a:t>
            </a:r>
            <a:r>
              <a:rPr lang="de-DE" sz="1600" dirty="0" smtClean="0">
                <a:cs typeface="Courier New"/>
              </a:rPr>
              <a:t>z.B. Release</a:t>
            </a:r>
            <a:r>
              <a:rPr lang="de-DE" sz="1600" dirty="0">
                <a:cs typeface="Courier New"/>
              </a:rPr>
              <a:t>-Dokumentation zu erzeugen</a:t>
            </a:r>
          </a:p>
          <a:p>
            <a:endParaRPr lang="de-DE" sz="1200" dirty="0"/>
          </a:p>
          <a:p>
            <a:endParaRPr lang="de-DE" sz="1200" dirty="0"/>
          </a:p>
          <a:p>
            <a:endParaRPr lang="de-DE" sz="1400" dirty="0"/>
          </a:p>
          <a:p>
            <a:pPr marL="0" indent="0">
              <a:buNone/>
            </a:pPr>
            <a:endParaRPr lang="de-DE" sz="1400" dirty="0" smtClean="0">
              <a:cs typeface="Courier New"/>
            </a:endParaRPr>
          </a:p>
          <a:p>
            <a:pPr marL="0" indent="0">
              <a:buNone/>
            </a:pPr>
            <a:endParaRPr lang="de-DE" sz="1400" dirty="0">
              <a:cs typeface="Courier New"/>
            </a:endParaRPr>
          </a:p>
          <a:p>
            <a:pPr marL="0" indent="0">
              <a:buNone/>
            </a:pPr>
            <a:endParaRPr lang="de-DE" sz="1400" b="1" dirty="0">
              <a:cs typeface="Courier New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ARBEITEN AUF GEMEINSAMEN BRANCH (MERGE)</a:t>
            </a:r>
            <a:endParaRPr lang="de-DE" dirty="0"/>
          </a:p>
        </p:txBody>
      </p:sp>
      <p:pic>
        <p:nvPicPr>
          <p:cNvPr id="2" name="Bild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604" y="1988840"/>
            <a:ext cx="7128792" cy="2999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2389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ARBEITEN MIT FEATURE-BRANCHES</a:t>
            </a:r>
            <a:endParaRPr lang="de-DE" dirty="0"/>
          </a:p>
        </p:txBody>
      </p:sp>
      <p:sp>
        <p:nvSpPr>
          <p:cNvPr id="11" name="Inhaltsplatzhalter 1"/>
          <p:cNvSpPr>
            <a:spLocks noGrp="1"/>
          </p:cNvSpPr>
          <p:nvPr>
            <p:ph idx="1"/>
          </p:nvPr>
        </p:nvSpPr>
        <p:spPr>
          <a:xfrm>
            <a:off x="323528" y="4272478"/>
            <a:ext cx="8401988" cy="2180858"/>
          </a:xfrm>
        </p:spPr>
        <p:txBody>
          <a:bodyPr>
            <a:normAutofit/>
          </a:bodyPr>
          <a:lstStyle/>
          <a:p>
            <a:r>
              <a:rPr lang="de-DE" sz="2000" dirty="0" smtClean="0">
                <a:cs typeface="Courier New"/>
              </a:rPr>
              <a:t>Jedes Feature wird auf einen eigenen </a:t>
            </a:r>
            <a:r>
              <a:rPr lang="de-DE" sz="2000" dirty="0" err="1" smtClean="0">
                <a:cs typeface="Courier New"/>
              </a:rPr>
              <a:t>Branch</a:t>
            </a:r>
            <a:r>
              <a:rPr lang="de-DE" sz="2000" dirty="0" smtClean="0">
                <a:cs typeface="Courier New"/>
              </a:rPr>
              <a:t> entwickelt</a:t>
            </a:r>
          </a:p>
          <a:p>
            <a:r>
              <a:rPr lang="de-DE" sz="2000" dirty="0" smtClean="0">
                <a:cs typeface="Courier New"/>
              </a:rPr>
              <a:t>Bei allen </a:t>
            </a:r>
            <a:r>
              <a:rPr lang="de-DE" sz="2000" dirty="0" err="1" smtClean="0">
                <a:cs typeface="Courier New"/>
              </a:rPr>
              <a:t>Merges</a:t>
            </a:r>
            <a:r>
              <a:rPr lang="de-DE" sz="2000" dirty="0" smtClean="0">
                <a:cs typeface="Courier New"/>
              </a:rPr>
              <a:t> auf dem „</a:t>
            </a:r>
            <a:r>
              <a:rPr lang="de-DE" sz="2000" dirty="0" err="1" smtClean="0">
                <a:cs typeface="Courier New"/>
              </a:rPr>
              <a:t>master</a:t>
            </a:r>
            <a:r>
              <a:rPr lang="de-DE" sz="2000" dirty="0" smtClean="0">
                <a:cs typeface="Courier New"/>
              </a:rPr>
              <a:t>“-</a:t>
            </a:r>
            <a:r>
              <a:rPr lang="de-DE" sz="2000" dirty="0" err="1" smtClean="0">
                <a:cs typeface="Courier New"/>
              </a:rPr>
              <a:t>Branch</a:t>
            </a:r>
            <a:r>
              <a:rPr lang="de-DE" sz="2000" dirty="0" smtClean="0">
                <a:cs typeface="Courier New"/>
              </a:rPr>
              <a:t> werden Fast-Forward-</a:t>
            </a:r>
            <a:r>
              <a:rPr lang="de-DE" sz="2000" dirty="0" err="1" smtClean="0">
                <a:cs typeface="Courier New"/>
              </a:rPr>
              <a:t>Merges</a:t>
            </a:r>
            <a:r>
              <a:rPr lang="de-DE" sz="2000" dirty="0" smtClean="0">
                <a:cs typeface="Courier New"/>
              </a:rPr>
              <a:t> unterdrückt (Eindeutige First-Parent-Historie erzeugen)</a:t>
            </a:r>
          </a:p>
          <a:p>
            <a:r>
              <a:rPr lang="de-DE" sz="2000" dirty="0" smtClean="0">
                <a:cs typeface="Courier New"/>
              </a:rPr>
              <a:t>Austausch zwischen Features findet immer über den „</a:t>
            </a:r>
            <a:r>
              <a:rPr lang="de-DE" sz="2000" dirty="0" err="1" smtClean="0">
                <a:cs typeface="Courier New"/>
              </a:rPr>
              <a:t>master</a:t>
            </a:r>
            <a:r>
              <a:rPr lang="de-DE" sz="2000" dirty="0" smtClean="0">
                <a:cs typeface="Courier New"/>
              </a:rPr>
              <a:t>“-</a:t>
            </a:r>
            <a:r>
              <a:rPr lang="de-DE" sz="2000" dirty="0" err="1" smtClean="0">
                <a:cs typeface="Courier New"/>
              </a:rPr>
              <a:t>Branch</a:t>
            </a:r>
            <a:r>
              <a:rPr lang="de-DE" sz="2000" dirty="0" smtClean="0">
                <a:cs typeface="Courier New"/>
              </a:rPr>
              <a:t> statt</a:t>
            </a:r>
          </a:p>
          <a:p>
            <a:r>
              <a:rPr lang="de-DE" sz="2000" dirty="0" smtClean="0">
                <a:cs typeface="Courier New"/>
              </a:rPr>
              <a:t>Komplexerer Ablauf</a:t>
            </a:r>
          </a:p>
          <a:p>
            <a:r>
              <a:rPr lang="de-DE" sz="2000" dirty="0" smtClean="0">
                <a:cs typeface="Courier New"/>
              </a:rPr>
              <a:t>Gute Nachvollziehbarkeit der Änderungen für ein Feature</a:t>
            </a:r>
          </a:p>
        </p:txBody>
      </p:sp>
      <p:grpSp>
        <p:nvGrpSpPr>
          <p:cNvPr id="8" name="Gruppierung 7"/>
          <p:cNvGrpSpPr/>
          <p:nvPr/>
        </p:nvGrpSpPr>
        <p:grpSpPr>
          <a:xfrm>
            <a:off x="1113705" y="958570"/>
            <a:ext cx="6916590" cy="3190510"/>
            <a:chOff x="967778" y="907668"/>
            <a:chExt cx="6916590" cy="3190510"/>
          </a:xfrm>
        </p:grpSpPr>
        <p:sp>
          <p:nvSpPr>
            <p:cNvPr id="10" name="Shape 521"/>
            <p:cNvSpPr/>
            <p:nvPr/>
          </p:nvSpPr>
          <p:spPr>
            <a:xfrm>
              <a:off x="5647796" y="3861048"/>
              <a:ext cx="2236572" cy="23713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0" tIns="0" rIns="0" bIns="0" anchor="ctr">
              <a:normAutofit fontScale="70000" lnSpcReduction="20000"/>
            </a:bodyPr>
            <a:lstStyle>
              <a:lvl1pPr algn="l" defTabSz="566674">
                <a:buFont typeface="Gill Sans"/>
                <a:defRPr sz="1358">
                  <a:solidFill>
                    <a:srgbClr val="5E5E5E"/>
                  </a:solidFill>
                </a:defRPr>
              </a:lvl1pPr>
            </a:lstStyle>
            <a:p>
              <a:pPr lvl="0" algn="r">
                <a:defRPr sz="1800">
                  <a:solidFill>
                    <a:srgbClr val="000000"/>
                  </a:solidFill>
                </a:defRPr>
              </a:pPr>
              <a:r>
                <a:rPr sz="1358" dirty="0">
                  <a:solidFill>
                    <a:srgbClr val="5E5E5E"/>
                  </a:solidFill>
                </a:rPr>
                <a:t>* aus „Git - Grundlagen und Workflows“</a:t>
              </a:r>
            </a:p>
          </p:txBody>
        </p:sp>
        <p:pic>
          <p:nvPicPr>
            <p:cNvPr id="7" name="Bild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67778" y="907668"/>
              <a:ext cx="6916590" cy="29134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135068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rebase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master</a:t>
            </a:r>
            <a:endParaRPr lang="de-DE" sz="28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pull --</a:t>
            </a: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rebase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REBASING - ÜBERBLICK</a:t>
            </a:r>
            <a:endParaRPr lang="de-DE" dirty="0"/>
          </a:p>
        </p:txBody>
      </p:sp>
      <p:sp>
        <p:nvSpPr>
          <p:cNvPr id="10" name="Shape 521"/>
          <p:cNvSpPr/>
          <p:nvPr/>
        </p:nvSpPr>
        <p:spPr>
          <a:xfrm>
            <a:off x="4788024" y="6040295"/>
            <a:ext cx="2236572" cy="2371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70000" lnSpcReduction="20000"/>
          </a:bodyPr>
          <a:lstStyle>
            <a:lvl1pPr algn="l" defTabSz="566674">
              <a:buFont typeface="Gill Sans"/>
              <a:defRPr sz="1358">
                <a:solidFill>
                  <a:srgbClr val="5E5E5E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358" dirty="0">
                <a:solidFill>
                  <a:srgbClr val="5E5E5E"/>
                </a:solidFill>
              </a:rPr>
              <a:t>* aus „Git - Grundlagen und Workflows“</a:t>
            </a:r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884" y="2132856"/>
            <a:ext cx="4400132" cy="4144569"/>
          </a:xfrm>
          <a:prstGeom prst="rect">
            <a:avLst/>
          </a:prstGeom>
        </p:spPr>
      </p:pic>
      <p:sp>
        <p:nvSpPr>
          <p:cNvPr id="2" name="Textfeld 1"/>
          <p:cNvSpPr txBox="1"/>
          <p:nvPr/>
        </p:nvSpPr>
        <p:spPr>
          <a:xfrm>
            <a:off x="4788024" y="2132856"/>
            <a:ext cx="404009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de-DE" sz="2400" dirty="0">
                <a:solidFill>
                  <a:srgbClr val="4D4D4D"/>
                </a:solidFill>
                <a:cs typeface="Courier New"/>
              </a:rPr>
              <a:t>Änderungen von </a:t>
            </a:r>
            <a:r>
              <a:rPr lang="de-DE" sz="2400" dirty="0" err="1">
                <a:solidFill>
                  <a:srgbClr val="4D4D4D"/>
                </a:solidFill>
                <a:cs typeface="Courier New"/>
              </a:rPr>
              <a:t>Commits</a:t>
            </a:r>
            <a:r>
              <a:rPr lang="de-DE" sz="2400" dirty="0">
                <a:solidFill>
                  <a:srgbClr val="4D4D4D"/>
                </a:solidFill>
                <a:cs typeface="Courier New"/>
              </a:rPr>
              <a:t> werden in neue </a:t>
            </a:r>
            <a:r>
              <a:rPr lang="de-DE" sz="2400" dirty="0" err="1">
                <a:solidFill>
                  <a:srgbClr val="4D4D4D"/>
                </a:solidFill>
                <a:cs typeface="Courier New"/>
              </a:rPr>
              <a:t>Commits</a:t>
            </a:r>
            <a:r>
              <a:rPr lang="de-DE" sz="2400" dirty="0">
                <a:solidFill>
                  <a:srgbClr val="4D4D4D"/>
                </a:solidFill>
                <a:cs typeface="Courier New"/>
              </a:rPr>
              <a:t> </a:t>
            </a:r>
            <a:r>
              <a:rPr lang="de-DE" sz="2400" dirty="0" smtClean="0">
                <a:solidFill>
                  <a:srgbClr val="4D4D4D"/>
                </a:solidFill>
                <a:cs typeface="Courier New"/>
              </a:rPr>
              <a:t>kopiert</a:t>
            </a:r>
          </a:p>
          <a:p>
            <a:pPr marL="285750" indent="-285750">
              <a:buFont typeface="Arial"/>
              <a:buChar char="•"/>
            </a:pPr>
            <a:endParaRPr lang="de-DE" sz="2400" dirty="0">
              <a:solidFill>
                <a:srgbClr val="4D4D4D"/>
              </a:solidFill>
              <a:cs typeface="Courier New"/>
            </a:endParaRPr>
          </a:p>
          <a:p>
            <a:pPr marL="285750" indent="-285750">
              <a:buFont typeface="Arial"/>
              <a:buChar char="•"/>
            </a:pPr>
            <a:r>
              <a:rPr lang="de-DE" sz="2400" dirty="0">
                <a:solidFill>
                  <a:srgbClr val="4D4D4D"/>
                </a:solidFill>
                <a:cs typeface="Courier New"/>
              </a:rPr>
              <a:t>Der aktuelle </a:t>
            </a:r>
            <a:r>
              <a:rPr lang="de-DE" sz="2400" dirty="0" err="1">
                <a:solidFill>
                  <a:srgbClr val="4D4D4D"/>
                </a:solidFill>
                <a:cs typeface="Courier New"/>
              </a:rPr>
              <a:t>Branch</a:t>
            </a:r>
            <a:r>
              <a:rPr lang="de-DE" sz="2400" dirty="0">
                <a:solidFill>
                  <a:srgbClr val="4D4D4D"/>
                </a:solidFill>
                <a:cs typeface="Courier New"/>
              </a:rPr>
              <a:t> wird verschoben</a:t>
            </a:r>
          </a:p>
          <a:p>
            <a:pPr marL="285750" indent="-285750">
              <a:buFont typeface="Arial"/>
              <a:buChar char="•"/>
            </a:pPr>
            <a:endParaRPr lang="de-DE" sz="2400" dirty="0">
              <a:solidFill>
                <a:srgbClr val="4D4D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01573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ARBEITEN AUF GEMEINSAMEN BRANCH (REBASE)</a:t>
            </a:r>
            <a:endParaRPr lang="de-DE" dirty="0"/>
          </a:p>
        </p:txBody>
      </p:sp>
      <p:sp>
        <p:nvSpPr>
          <p:cNvPr id="11" name="Inhaltsplatzhalter 1"/>
          <p:cNvSpPr>
            <a:spLocks noGrp="1"/>
          </p:cNvSpPr>
          <p:nvPr>
            <p:ph idx="1"/>
          </p:nvPr>
        </p:nvSpPr>
        <p:spPr>
          <a:xfrm>
            <a:off x="4716015" y="1041401"/>
            <a:ext cx="4112099" cy="432029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b="1" dirty="0" smtClean="0">
                <a:cs typeface="Courier New"/>
              </a:rPr>
              <a:t>Lineare Historie</a:t>
            </a:r>
          </a:p>
          <a:p>
            <a:r>
              <a:rPr lang="de-DE" sz="2400" dirty="0" err="1" smtClean="0">
                <a:cs typeface="Courier New"/>
              </a:rPr>
              <a:t>Commit-Reihenfolge</a:t>
            </a:r>
            <a:r>
              <a:rPr lang="de-DE" sz="2400" dirty="0" smtClean="0">
                <a:cs typeface="Courier New"/>
              </a:rPr>
              <a:t> entspricht nicht der zeitlichen Reihenfolge</a:t>
            </a:r>
          </a:p>
          <a:p>
            <a:r>
              <a:rPr lang="de-DE" sz="2400" dirty="0" err="1" smtClean="0">
                <a:cs typeface="Courier New"/>
              </a:rPr>
              <a:t>Rebase</a:t>
            </a:r>
            <a:r>
              <a:rPr lang="de-DE" sz="2400" dirty="0" smtClean="0">
                <a:cs typeface="Courier New"/>
              </a:rPr>
              <a:t> führt </a:t>
            </a:r>
            <a:r>
              <a:rPr lang="de-DE" sz="2400" dirty="0" err="1" smtClean="0">
                <a:cs typeface="Courier New"/>
              </a:rPr>
              <a:t>u.U</a:t>
            </a:r>
            <a:r>
              <a:rPr lang="de-DE" sz="2400" dirty="0" smtClean="0">
                <a:cs typeface="Courier New"/>
              </a:rPr>
              <a:t>. zu mehreren Konfliktbehandlungen, die dafür aber kleiner ausfallen</a:t>
            </a:r>
          </a:p>
          <a:p>
            <a:endParaRPr lang="de-DE" sz="2400" dirty="0" smtClean="0">
              <a:cs typeface="Courier New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251520" y="5157192"/>
            <a:ext cx="851223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>
                <a:solidFill>
                  <a:srgbClr val="4D4D4D"/>
                </a:solidFill>
                <a:latin typeface="Calibri"/>
                <a:cs typeface="Calibri"/>
              </a:rPr>
              <a:t>Konfiguration</a:t>
            </a:r>
          </a:p>
          <a:p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config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pull.rebase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true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				#Immer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rebase</a:t>
            </a:r>
            <a:endParaRPr lang="de-DE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config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branch.master.rebase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true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		#Nur dieser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endParaRPr lang="de-DE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config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branch.autosetuprebase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true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	#Neue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Branches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</a:p>
          <a:p>
            <a:endParaRPr lang="de-DE" dirty="0"/>
          </a:p>
        </p:txBody>
      </p:sp>
      <p:pic>
        <p:nvPicPr>
          <p:cNvPr id="2" name="Bild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116" y="1147226"/>
            <a:ext cx="4225884" cy="3155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57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ctr">
              <a:buNone/>
            </a:pP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rebase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master</a:t>
            </a:r>
            <a:endParaRPr lang="de-DE" sz="24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  <a:cs typeface="Courier New"/>
              </a:rPr>
              <a:t>Rebase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  <a:cs typeface="Courier New"/>
              </a:rPr>
              <a:t> mit dem Remote-Tracking-</a:t>
            </a: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  <a:cs typeface="Courier New"/>
              </a:rPr>
              <a:t>Branch</a:t>
            </a:r>
            <a:endParaRPr lang="de-DE" sz="1800" dirty="0" smtClean="0">
              <a:solidFill>
                <a:schemeClr val="bg1">
                  <a:lumMod val="50000"/>
                </a:schemeClr>
              </a:solidFill>
              <a:cs typeface="Courier New"/>
            </a:endParaRPr>
          </a:p>
          <a:p>
            <a:pPr marL="0" indent="0" algn="ctr">
              <a:buNone/>
            </a:pPr>
            <a:endParaRPr lang="de-DE" sz="2400" b="1" dirty="0" smtClean="0">
              <a:solidFill>
                <a:srgbClr val="ED6F49"/>
              </a:solidFill>
              <a:cs typeface="Courier New"/>
            </a:endParaRPr>
          </a:p>
          <a:p>
            <a:pPr marL="0" indent="0" algn="ctr">
              <a:buNone/>
            </a:pPr>
            <a:r>
              <a:rPr lang="de-DE" sz="2400" b="1" dirty="0" smtClean="0">
                <a:solidFill>
                  <a:srgbClr val="ED6F49"/>
                </a:solidFill>
                <a:cs typeface="Courier New"/>
              </a:rPr>
              <a:t>Bei Konflikten:</a:t>
            </a: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add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foo.txt</a:t>
            </a:r>
            <a:endParaRPr lang="de-DE" sz="24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1800" dirty="0">
                <a:solidFill>
                  <a:schemeClr val="bg1">
                    <a:lumMod val="50000"/>
                  </a:schemeClr>
                </a:solidFill>
                <a:cs typeface="Courier New"/>
              </a:rPr>
              <a:t>Dateien editieren und zum Index hinzufügen </a:t>
            </a:r>
            <a:endParaRPr lang="de-DE" sz="18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rebase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--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continue</a:t>
            </a:r>
            <a:endParaRPr lang="de-DE" sz="24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  <a:cs typeface="Courier New"/>
              </a:rPr>
              <a:t>Anschließend </a:t>
            </a: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  <a:cs typeface="Courier New"/>
              </a:rPr>
              <a:t>Rebase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  <a:cs typeface="Courier New"/>
              </a:rPr>
              <a:t> fortsetzen</a:t>
            </a:r>
          </a:p>
          <a:p>
            <a:pPr marL="0" indent="0" algn="ctr">
              <a:buNone/>
            </a:pPr>
            <a:endParaRPr lang="de-DE" sz="24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rebase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--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skip</a:t>
            </a:r>
            <a:endParaRPr lang="de-DE" sz="24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  <a:cs typeface="Courier New"/>
              </a:rPr>
              <a:t>Alternativ das Commit überspringen</a:t>
            </a:r>
          </a:p>
          <a:p>
            <a:pPr marL="0" indent="0" algn="ctr">
              <a:buNone/>
            </a:pP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rebase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--abort</a:t>
            </a:r>
          </a:p>
          <a:p>
            <a:pPr marL="0" indent="0" algn="ctr">
              <a:buNone/>
            </a:pP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  <a:cs typeface="Courier New"/>
              </a:rPr>
              <a:t>Oder das </a:t>
            </a: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  <a:cs typeface="Courier New"/>
              </a:rPr>
              <a:t>Rebase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  <a:cs typeface="Courier New"/>
              </a:rPr>
              <a:t> ganz abbrechen</a:t>
            </a:r>
          </a:p>
          <a:p>
            <a:pPr marL="0" indent="0">
              <a:buNone/>
            </a:pPr>
            <a:endParaRPr lang="de-DE" sz="2400" dirty="0">
              <a:cs typeface="Courier New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REBASE DURCHFÜHREN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607611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Inhalt des Sticks auf Festplatte kopieren</a:t>
            </a:r>
          </a:p>
          <a:p>
            <a:r>
              <a:rPr lang="de-DE" dirty="0" smtClean="0"/>
              <a:t>Virtual Box installieren</a:t>
            </a:r>
          </a:p>
          <a:p>
            <a:r>
              <a:rPr lang="de-DE" dirty="0" smtClean="0"/>
              <a:t>Virtual Box starten</a:t>
            </a:r>
          </a:p>
          <a:p>
            <a:r>
              <a:rPr lang="de-DE" dirty="0" smtClean="0"/>
              <a:t>VM-Image (. . .) importieren</a:t>
            </a:r>
          </a:p>
          <a:p>
            <a:r>
              <a:rPr lang="de-DE" dirty="0" smtClean="0"/>
              <a:t>VM starten</a:t>
            </a:r>
          </a:p>
          <a:p>
            <a:endParaRPr lang="de-DE" dirty="0"/>
          </a:p>
          <a:p>
            <a:r>
              <a:rPr lang="de-DE" dirty="0" smtClean="0"/>
              <a:t>Anmelden: User/Passwort: </a:t>
            </a:r>
            <a:r>
              <a:rPr lang="de-DE" dirty="0" err="1" smtClean="0"/>
              <a:t>vagrant</a:t>
            </a:r>
            <a:r>
              <a:rPr lang="de-DE" dirty="0" smtClean="0"/>
              <a:t>/</a:t>
            </a:r>
            <a:r>
              <a:rPr lang="de-DE" dirty="0" err="1" smtClean="0"/>
              <a:t>vagrant</a:t>
            </a:r>
            <a:endParaRPr lang="de-DE" dirty="0" smtClean="0"/>
          </a:p>
          <a:p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INSTALLATION DER VM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434468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NOCH MEHR REBASE</a:t>
            </a:r>
            <a:endParaRPr lang="de-DE" dirty="0"/>
          </a:p>
        </p:txBody>
      </p:sp>
      <p:sp>
        <p:nvSpPr>
          <p:cNvPr id="11" name="Inhaltsplatzhalter 1"/>
          <p:cNvSpPr>
            <a:spLocks noGrp="1"/>
          </p:cNvSpPr>
          <p:nvPr>
            <p:ph idx="1"/>
          </p:nvPr>
        </p:nvSpPr>
        <p:spPr>
          <a:xfrm>
            <a:off x="395536" y="1041401"/>
            <a:ext cx="8432580" cy="16675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rebase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master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--</a:t>
            </a: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onto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  <a:endParaRPr lang="de-DE" sz="2400" dirty="0" smtClean="0">
              <a:cs typeface="Courier New"/>
            </a:endParaRPr>
          </a:p>
          <a:p>
            <a:r>
              <a:rPr lang="de-DE" sz="2400" dirty="0" smtClean="0">
                <a:cs typeface="Courier New"/>
              </a:rPr>
              <a:t>„Verschiebt“ die </a:t>
            </a:r>
            <a:r>
              <a:rPr lang="de-DE" sz="2400" dirty="0" err="1" smtClean="0">
                <a:cs typeface="Courier New"/>
              </a:rPr>
              <a:t>Commits</a:t>
            </a:r>
            <a:r>
              <a:rPr lang="de-DE" sz="2400" dirty="0" smtClean="0">
                <a:cs typeface="Courier New"/>
              </a:rPr>
              <a:t> eines </a:t>
            </a:r>
            <a:r>
              <a:rPr lang="de-DE" sz="2400" dirty="0" err="1" smtClean="0">
                <a:cs typeface="Courier New"/>
              </a:rPr>
              <a:t>Branches</a:t>
            </a:r>
            <a:endParaRPr lang="de-DE" sz="2400" dirty="0" smtClean="0">
              <a:cs typeface="Courier New"/>
            </a:endParaRPr>
          </a:p>
        </p:txBody>
      </p:sp>
      <p:pic>
        <p:nvPicPr>
          <p:cNvPr id="14" name="Bild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864" y="2996952"/>
            <a:ext cx="8495252" cy="2669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8950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1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41193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cherry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-pick 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&lt;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  <a:endParaRPr lang="de-DE" sz="28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cherry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-pick 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&lt;ref1&gt;..&lt;ref2&gt;</a:t>
            </a:r>
            <a:endParaRPr lang="de-DE" sz="28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400" b="1" dirty="0" smtClean="0">
                <a:cs typeface="Courier New"/>
              </a:rPr>
              <a:t>Kopiert ein oder mehrere </a:t>
            </a:r>
            <a:r>
              <a:rPr lang="de-DE" sz="2400" b="1" dirty="0" err="1" smtClean="0">
                <a:cs typeface="Courier New"/>
              </a:rPr>
              <a:t>Commits</a:t>
            </a:r>
            <a:endParaRPr lang="de-DE" sz="2400" b="1" dirty="0" smtClean="0">
              <a:cs typeface="Courier New"/>
            </a:endParaRPr>
          </a:p>
          <a:p>
            <a:endParaRPr lang="de-DE" sz="2400" dirty="0" smtClean="0">
              <a:cs typeface="Courier New"/>
            </a:endParaRPr>
          </a:p>
          <a:p>
            <a:endParaRPr lang="de-DE" sz="2400" dirty="0" smtClean="0">
              <a:cs typeface="Courier New"/>
            </a:endParaRPr>
          </a:p>
          <a:p>
            <a:endParaRPr lang="de-DE" sz="2400" dirty="0" smtClean="0">
              <a:cs typeface="Courier New"/>
            </a:endParaRPr>
          </a:p>
          <a:p>
            <a:endParaRPr lang="de-DE" sz="2400" dirty="0" smtClean="0">
              <a:cs typeface="Courier New"/>
            </a:endParaRPr>
          </a:p>
          <a:p>
            <a:endParaRPr lang="de-DE" sz="2400" dirty="0" smtClean="0">
              <a:cs typeface="Courier New"/>
            </a:endParaRPr>
          </a:p>
          <a:p>
            <a:endParaRPr lang="de-DE" sz="2400" dirty="0">
              <a:cs typeface="Courier New"/>
            </a:endParaRPr>
          </a:p>
          <a:p>
            <a:endParaRPr lang="de-DE" sz="2400" dirty="0" smtClean="0">
              <a:cs typeface="Courier New"/>
            </a:endParaRPr>
          </a:p>
          <a:p>
            <a:r>
              <a:rPr lang="de-DE" sz="2400" dirty="0" smtClean="0">
                <a:cs typeface="Courier New"/>
              </a:rPr>
              <a:t>Jedes Commit hat </a:t>
            </a:r>
            <a:r>
              <a:rPr lang="de-DE" sz="2400" dirty="0" err="1" smtClean="0">
                <a:solidFill>
                  <a:srgbClr val="009587"/>
                </a:solidFill>
                <a:cs typeface="Courier New"/>
              </a:rPr>
              <a:t>Author</a:t>
            </a:r>
            <a:r>
              <a:rPr lang="de-DE" sz="2400" dirty="0" smtClean="0">
                <a:solidFill>
                  <a:srgbClr val="009587"/>
                </a:solidFill>
                <a:cs typeface="Courier New"/>
              </a:rPr>
              <a:t> </a:t>
            </a:r>
            <a:r>
              <a:rPr lang="de-DE" sz="2400" dirty="0" smtClean="0">
                <a:cs typeface="Courier New"/>
              </a:rPr>
              <a:t>und </a:t>
            </a:r>
            <a:r>
              <a:rPr lang="de-DE" sz="2400" dirty="0" err="1" smtClean="0">
                <a:solidFill>
                  <a:srgbClr val="009587"/>
                </a:solidFill>
                <a:cs typeface="Courier New"/>
              </a:rPr>
              <a:t>Committer</a:t>
            </a:r>
            <a:r>
              <a:rPr lang="de-DE" sz="2400" dirty="0" smtClean="0">
                <a:solidFill>
                  <a:srgbClr val="009587"/>
                </a:solidFill>
                <a:cs typeface="Courier New"/>
              </a:rPr>
              <a:t> </a:t>
            </a:r>
            <a:r>
              <a:rPr lang="de-DE" sz="2400" dirty="0" smtClean="0">
                <a:cs typeface="Courier New"/>
              </a:rPr>
              <a:t>um bei </a:t>
            </a:r>
            <a:r>
              <a:rPr lang="de-DE" sz="2400" dirty="0" err="1" smtClean="0">
                <a:cs typeface="Courier New"/>
              </a:rPr>
              <a:t>Rebase</a:t>
            </a:r>
            <a:r>
              <a:rPr lang="de-DE" sz="2400" dirty="0" smtClean="0">
                <a:cs typeface="Courier New"/>
              </a:rPr>
              <a:t> und Cherry-Pick den originalen </a:t>
            </a:r>
            <a:r>
              <a:rPr lang="de-DE" sz="2400" dirty="0" err="1" smtClean="0">
                <a:solidFill>
                  <a:srgbClr val="009587"/>
                </a:solidFill>
                <a:cs typeface="Courier New"/>
              </a:rPr>
              <a:t>Author</a:t>
            </a:r>
            <a:r>
              <a:rPr lang="de-DE" sz="2400" dirty="0" smtClean="0">
                <a:solidFill>
                  <a:srgbClr val="009587"/>
                </a:solidFill>
                <a:cs typeface="Courier New"/>
              </a:rPr>
              <a:t> </a:t>
            </a:r>
            <a:r>
              <a:rPr lang="de-DE" sz="2400" dirty="0" smtClean="0">
                <a:cs typeface="Courier New"/>
              </a:rPr>
              <a:t>und den aktuellen </a:t>
            </a:r>
            <a:r>
              <a:rPr lang="de-DE" sz="2400" dirty="0" err="1" smtClean="0">
                <a:solidFill>
                  <a:srgbClr val="009587"/>
                </a:solidFill>
                <a:cs typeface="Courier New"/>
              </a:rPr>
              <a:t>Committer</a:t>
            </a:r>
            <a:r>
              <a:rPr lang="de-DE" sz="2400" dirty="0" smtClean="0">
                <a:solidFill>
                  <a:srgbClr val="009587"/>
                </a:solidFill>
                <a:cs typeface="Courier New"/>
              </a:rPr>
              <a:t> </a:t>
            </a:r>
            <a:r>
              <a:rPr lang="de-DE" sz="2400" dirty="0" smtClean="0">
                <a:cs typeface="Courier New"/>
              </a:rPr>
              <a:t>zu unterscheiden</a:t>
            </a:r>
            <a:endParaRPr lang="de-DE" sz="2400" dirty="0">
              <a:cs typeface="Courier New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CHERRY-PICK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2300" y="2564904"/>
            <a:ext cx="5346700" cy="227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989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rebase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–i HEAD~4</a:t>
            </a:r>
          </a:p>
          <a:p>
            <a:pPr marL="0" indent="0">
              <a:buNone/>
            </a:pPr>
            <a:endParaRPr lang="de-DE" sz="1200" dirty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pick</a:t>
            </a:r>
            <a:r>
              <a:rPr lang="de-DE" sz="1400" b="1" dirty="0" smtClean="0">
                <a:latin typeface="Courier New"/>
                <a:cs typeface="Courier New"/>
              </a:rPr>
              <a:t> </a:t>
            </a:r>
            <a:r>
              <a:rPr lang="de-DE" sz="1400" b="1" dirty="0">
                <a:solidFill>
                  <a:srgbClr val="438ECC"/>
                </a:solidFill>
                <a:latin typeface="Courier New"/>
                <a:cs typeface="Courier New"/>
              </a:rPr>
              <a:t>ca40bf8 </a:t>
            </a:r>
            <a:r>
              <a:rPr lang="de-DE" sz="1400" b="1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1400" b="1" dirty="0" smtClean="0">
                <a:solidFill>
                  <a:srgbClr val="ED6F49"/>
                </a:solidFill>
                <a:latin typeface="Courier New"/>
                <a:cs typeface="Courier New"/>
              </a:rPr>
              <a:t>Erster Entwurf</a:t>
            </a:r>
            <a:endParaRPr lang="de-DE" sz="1400" b="1" dirty="0">
              <a:solidFill>
                <a:srgbClr val="ED6F49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pick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>
                <a:solidFill>
                  <a:srgbClr val="438ECC"/>
                </a:solidFill>
                <a:latin typeface="Courier New"/>
                <a:cs typeface="Courier New"/>
              </a:rPr>
              <a:t>9342d1f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 smtClean="0">
                <a:solidFill>
                  <a:srgbClr val="ED6F49"/>
                </a:solidFill>
                <a:latin typeface="Courier New"/>
                <a:cs typeface="Courier New"/>
              </a:rPr>
              <a:t>JUnit</a:t>
            </a:r>
            <a:r>
              <a:rPr lang="de-DE" sz="1400" b="1" dirty="0" smtClean="0">
                <a:solidFill>
                  <a:srgbClr val="ED6F49"/>
                </a:solidFill>
                <a:latin typeface="Courier New"/>
                <a:cs typeface="Courier New"/>
              </a:rPr>
              <a:t>-Tests</a:t>
            </a:r>
            <a:endParaRPr lang="de-DE" sz="1400" b="1" dirty="0">
              <a:solidFill>
                <a:srgbClr val="ED6F49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pick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>
                <a:solidFill>
                  <a:srgbClr val="438ECC"/>
                </a:solidFill>
                <a:latin typeface="Courier New"/>
                <a:cs typeface="Courier New"/>
              </a:rPr>
              <a:t>0f5232f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 smtClean="0">
                <a:solidFill>
                  <a:srgbClr val="ED6F49"/>
                </a:solidFill>
                <a:latin typeface="Courier New"/>
                <a:cs typeface="Courier New"/>
              </a:rPr>
              <a:t>JavaDoc</a:t>
            </a:r>
            <a:endParaRPr lang="de-DE" sz="1400" b="1" dirty="0">
              <a:solidFill>
                <a:srgbClr val="ED6F49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pick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>
                <a:solidFill>
                  <a:srgbClr val="438ECC"/>
                </a:solidFill>
                <a:latin typeface="Courier New"/>
                <a:cs typeface="Courier New"/>
              </a:rPr>
              <a:t>18ba83d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 smtClean="0">
                <a:latin typeface="Courier New"/>
                <a:cs typeface="Courier New"/>
              </a:rPr>
              <a:t> </a:t>
            </a:r>
            <a:r>
              <a:rPr lang="de-DE" sz="1400" b="1" dirty="0" err="1" smtClean="0">
                <a:solidFill>
                  <a:srgbClr val="ED6F49"/>
                </a:solidFill>
                <a:latin typeface="Courier New"/>
                <a:cs typeface="Courier New"/>
              </a:rPr>
              <a:t>JavaDoc</a:t>
            </a:r>
            <a:r>
              <a:rPr lang="de-DE" sz="1400" b="1" dirty="0" smtClean="0">
                <a:solidFill>
                  <a:srgbClr val="ED6F49"/>
                </a:solidFill>
                <a:latin typeface="Courier New"/>
                <a:cs typeface="Courier New"/>
              </a:rPr>
              <a:t> </a:t>
            </a:r>
            <a:r>
              <a:rPr lang="de-DE" sz="1400" b="1" dirty="0" smtClean="0">
                <a:solidFill>
                  <a:srgbClr val="ED6F49"/>
                </a:solidFill>
                <a:latin typeface="Courier New"/>
                <a:cs typeface="Courier New"/>
              </a:rPr>
              <a:t>korrigiert</a:t>
            </a:r>
            <a:endParaRPr lang="de-DE" sz="1400" b="1" dirty="0">
              <a:solidFill>
                <a:srgbClr val="ED6F49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Rebase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e5d686f..add00c1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onto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e5d686f</a:t>
            </a:r>
          </a:p>
          <a:p>
            <a:pPr marL="0" indent="0">
              <a:buNone/>
            </a:pPr>
            <a:r>
              <a:rPr lang="de-DE" sz="1400" b="1" dirty="0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Commands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:</a:t>
            </a:r>
          </a:p>
          <a:p>
            <a:pPr marL="0" indent="0">
              <a:buNone/>
            </a:pP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 p, pick =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use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commit</a:t>
            </a:r>
            <a:endParaRPr lang="de-DE" sz="1400" b="1" dirty="0">
              <a:solidFill>
                <a:schemeClr val="bg1">
                  <a:lumMod val="50000"/>
                </a:schemeClr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,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reword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=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use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commit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, but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edit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the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commit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message</a:t>
            </a:r>
            <a:endParaRPr lang="de-DE" sz="1400" b="1" dirty="0">
              <a:solidFill>
                <a:schemeClr val="bg1">
                  <a:lumMod val="50000"/>
                </a:schemeClr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,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edit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=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use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commit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, but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stop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for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amending</a:t>
            </a:r>
            <a:endParaRPr lang="de-DE" sz="1400" b="1" dirty="0">
              <a:solidFill>
                <a:schemeClr val="bg1">
                  <a:lumMod val="50000"/>
                </a:schemeClr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 s,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squash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=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use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commit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, but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meld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into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previous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commit</a:t>
            </a:r>
            <a:endParaRPr lang="de-DE" sz="1400" b="1" dirty="0">
              <a:solidFill>
                <a:schemeClr val="bg1">
                  <a:lumMod val="50000"/>
                </a:schemeClr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 f,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fixup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=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like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"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squash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", but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discard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this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commit's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log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message</a:t>
            </a:r>
            <a:endParaRPr lang="de-DE" sz="1400" b="1" dirty="0">
              <a:solidFill>
                <a:schemeClr val="bg1">
                  <a:lumMod val="50000"/>
                </a:schemeClr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 x,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exec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=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run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command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(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the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rest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of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the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line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)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using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shell</a:t>
            </a:r>
            <a:endParaRPr lang="de-DE" sz="1400" b="1" dirty="0">
              <a:solidFill>
                <a:schemeClr val="bg1">
                  <a:lumMod val="50000"/>
                </a:schemeClr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</a:t>
            </a:r>
          </a:p>
          <a:p>
            <a:pPr marL="0" indent="0">
              <a:buNone/>
            </a:pP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These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lines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can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be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re-ordered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;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they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are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executed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from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top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to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bottom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.</a:t>
            </a:r>
          </a:p>
          <a:p>
            <a:pPr marL="0" indent="0">
              <a:buNone/>
            </a:pPr>
            <a:r>
              <a:rPr lang="de-DE" sz="1400" b="1" dirty="0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If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you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remove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a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line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here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THAT COMMIT WILL BE LOST.</a:t>
            </a:r>
          </a:p>
          <a:p>
            <a:pPr marL="0" indent="0">
              <a:buNone/>
            </a:pPr>
            <a:r>
              <a:rPr lang="de-DE" sz="1400" b="1" dirty="0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However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,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if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you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remove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everything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,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the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rebase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will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be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aborted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.</a:t>
            </a:r>
          </a:p>
          <a:p>
            <a:pPr marL="0" indent="0">
              <a:buNone/>
            </a:pPr>
            <a:r>
              <a:rPr lang="de-DE" sz="1400" b="1" dirty="0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Note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that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empty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commits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are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commented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out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INTERAKTIVES REBASE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718112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de-DE" sz="2000" dirty="0" smtClean="0">
              <a:cs typeface="Courier New"/>
            </a:endParaRPr>
          </a:p>
          <a:p>
            <a:r>
              <a:rPr lang="de-DE" sz="2000" dirty="0" err="1" smtClean="0">
                <a:cs typeface="Courier New"/>
              </a:rPr>
              <a:t>Repository</a:t>
            </a:r>
            <a:r>
              <a:rPr lang="de-DE" sz="2000" dirty="0" smtClean="0">
                <a:cs typeface="Courier New"/>
              </a:rPr>
              <a:t>: </a:t>
            </a:r>
            <a:r>
              <a:rPr lang="de-DE" sz="2000" dirty="0" err="1" smtClean="0">
                <a:cs typeface="Courier New"/>
              </a:rPr>
              <a:t>rebase-&lt;aufgabe</a:t>
            </a:r>
            <a:r>
              <a:rPr lang="de-DE" sz="2000" dirty="0" smtClean="0">
                <a:cs typeface="Courier New"/>
              </a:rPr>
              <a:t>&gt;</a:t>
            </a:r>
          </a:p>
          <a:p>
            <a:r>
              <a:rPr lang="de-DE" sz="2000" dirty="0" smtClean="0">
                <a:cs typeface="Courier New"/>
              </a:rPr>
              <a:t>Aufgabe 1 + 2:</a:t>
            </a:r>
            <a:br>
              <a:rPr lang="de-DE" sz="2000" dirty="0" smtClean="0">
                <a:cs typeface="Courier New"/>
              </a:rPr>
            </a:br>
            <a:r>
              <a:rPr lang="de-DE" sz="2000" dirty="0" smtClean="0">
                <a:cs typeface="Courier New"/>
              </a:rPr>
              <a:t>Führen Sie ein interaktives </a:t>
            </a:r>
            <a:r>
              <a:rPr lang="de-DE" sz="2000" dirty="0" err="1" smtClean="0">
                <a:cs typeface="Courier New"/>
              </a:rPr>
              <a:t>Rebasing</a:t>
            </a:r>
            <a:r>
              <a:rPr lang="de-DE" sz="2000" dirty="0" smtClean="0">
                <a:cs typeface="Courier New"/>
              </a:rPr>
              <a:t> durch, so dass das Ergebnis wie rechts dargestellt aussieht.</a:t>
            </a:r>
          </a:p>
          <a:p>
            <a:r>
              <a:rPr lang="de-DE" sz="2000" dirty="0" smtClean="0">
                <a:cs typeface="Courier New"/>
              </a:rPr>
              <a:t>Aufgabe 3:</a:t>
            </a:r>
            <a:br>
              <a:rPr lang="de-DE" sz="2000" dirty="0" smtClean="0">
                <a:cs typeface="Courier New"/>
              </a:rPr>
            </a:br>
            <a:r>
              <a:rPr lang="de-DE" sz="2000" dirty="0" smtClean="0">
                <a:cs typeface="Courier New"/>
              </a:rPr>
              <a:t>Welche Möglichkeiten / Befehle gibt es um die Historie, so wie rechts dargestellt umzubauen.</a:t>
            </a:r>
            <a:br>
              <a:rPr lang="de-DE" sz="2000" dirty="0" smtClean="0">
                <a:cs typeface="Courier New"/>
              </a:rPr>
            </a:br>
            <a:endParaRPr lang="de-DE" sz="2000" dirty="0" smtClean="0">
              <a:cs typeface="Courier New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ÜBUNG: REBASE</a:t>
            </a:r>
            <a:endParaRPr lang="de-DE" dirty="0"/>
          </a:p>
        </p:txBody>
      </p:sp>
      <p:pic>
        <p:nvPicPr>
          <p:cNvPr id="5" name="Bild 4" descr="filename-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3071" y="827815"/>
            <a:ext cx="3885045" cy="5491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2482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PULL-REQUESTS</a:t>
            </a:r>
            <a:endParaRPr lang="de-DE" dirty="0"/>
          </a:p>
        </p:txBody>
      </p:sp>
      <p:grpSp>
        <p:nvGrpSpPr>
          <p:cNvPr id="10" name="Gruppierung 9"/>
          <p:cNvGrpSpPr>
            <a:grpSpLocks noChangeAspect="1"/>
          </p:cNvGrpSpPr>
          <p:nvPr/>
        </p:nvGrpSpPr>
        <p:grpSpPr>
          <a:xfrm>
            <a:off x="765475" y="1278662"/>
            <a:ext cx="7523028" cy="3089618"/>
            <a:chOff x="987689" y="3942469"/>
            <a:chExt cx="11101615" cy="4559301"/>
          </a:xfrm>
        </p:grpSpPr>
        <p:pic>
          <p:nvPicPr>
            <p:cNvPr id="6" name="topologien-trust.png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987689" y="4406827"/>
              <a:ext cx="5159111" cy="3759201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7" name="abb-projekt-aufsetzen-pull-request.png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6301783" y="3942469"/>
              <a:ext cx="5787521" cy="4559301"/>
            </a:xfrm>
            <a:prstGeom prst="rect">
              <a:avLst/>
            </a:prstGeom>
            <a:ln w="12700">
              <a:miter lim="400000"/>
            </a:ln>
          </p:spPr>
        </p:pic>
      </p:grpSp>
      <p:sp>
        <p:nvSpPr>
          <p:cNvPr id="11" name="Inhaltsplatzhalter 1"/>
          <p:cNvSpPr>
            <a:spLocks noGrp="1"/>
          </p:cNvSpPr>
          <p:nvPr>
            <p:ph idx="1"/>
          </p:nvPr>
        </p:nvSpPr>
        <p:spPr>
          <a:xfrm>
            <a:off x="315884" y="4632504"/>
            <a:ext cx="8512232" cy="1493659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de-DE" dirty="0" smtClean="0">
                <a:cs typeface="Courier New"/>
              </a:rPr>
              <a:t>Zugriff auf </a:t>
            </a:r>
            <a:r>
              <a:rPr lang="de-DE" dirty="0" err="1" smtClean="0">
                <a:cs typeface="Courier New"/>
              </a:rPr>
              <a:t>Repositories</a:t>
            </a:r>
            <a:r>
              <a:rPr lang="de-DE" dirty="0" smtClean="0">
                <a:cs typeface="Courier New"/>
              </a:rPr>
              <a:t> oder einzelne </a:t>
            </a:r>
            <a:r>
              <a:rPr lang="de-DE" dirty="0" err="1" smtClean="0">
                <a:cs typeface="Courier New"/>
              </a:rPr>
              <a:t>Branches</a:t>
            </a:r>
            <a:r>
              <a:rPr lang="de-DE" dirty="0" smtClean="0">
                <a:cs typeface="Courier New"/>
              </a:rPr>
              <a:t> ist reglementiert.</a:t>
            </a:r>
          </a:p>
          <a:p>
            <a:pPr>
              <a:lnSpc>
                <a:spcPct val="120000"/>
              </a:lnSpc>
            </a:pPr>
            <a:r>
              <a:rPr lang="de-DE" dirty="0" smtClean="0">
                <a:cs typeface="Courier New"/>
              </a:rPr>
              <a:t>Entwickler führt Änderungen in seinem </a:t>
            </a:r>
            <a:r>
              <a:rPr lang="de-DE" dirty="0" err="1" smtClean="0">
                <a:cs typeface="Courier New"/>
              </a:rPr>
              <a:t>Repository</a:t>
            </a:r>
            <a:r>
              <a:rPr lang="de-DE" dirty="0" smtClean="0">
                <a:cs typeface="Courier New"/>
              </a:rPr>
              <a:t> durch und informiert </a:t>
            </a:r>
            <a:r>
              <a:rPr lang="de-DE" dirty="0" err="1" smtClean="0">
                <a:cs typeface="Courier New"/>
              </a:rPr>
              <a:t>Integrator</a:t>
            </a:r>
            <a:r>
              <a:rPr lang="de-DE" dirty="0" smtClean="0">
                <a:cs typeface="Courier New"/>
              </a:rPr>
              <a:t> über den Wunsch zur Abgabe.</a:t>
            </a:r>
          </a:p>
          <a:p>
            <a:pPr>
              <a:lnSpc>
                <a:spcPct val="120000"/>
              </a:lnSpc>
            </a:pPr>
            <a:r>
              <a:rPr lang="de-DE" dirty="0" err="1" smtClean="0">
                <a:cs typeface="Courier New"/>
              </a:rPr>
              <a:t>Integrator</a:t>
            </a:r>
            <a:r>
              <a:rPr lang="de-DE" dirty="0" smtClean="0">
                <a:cs typeface="Courier New"/>
              </a:rPr>
              <a:t> holt sich die Änderungen (Pull) und führt diese zusammen.</a:t>
            </a:r>
          </a:p>
          <a:p>
            <a:endParaRPr lang="de-DE" dirty="0" smtClean="0">
              <a:cs typeface="Courier New"/>
            </a:endParaRPr>
          </a:p>
          <a:p>
            <a:endParaRPr lang="de-DE" dirty="0" smtClean="0">
              <a:cs typeface="Courier New"/>
            </a:endParaRPr>
          </a:p>
          <a:p>
            <a:endParaRPr lang="de-DE" dirty="0" smtClean="0"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493192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PULL-REQUEST FÜR REVIEW-WORKFLOWS</a:t>
            </a:r>
            <a:endParaRPr lang="de-DE" dirty="0"/>
          </a:p>
        </p:txBody>
      </p:sp>
      <p:sp>
        <p:nvSpPr>
          <p:cNvPr id="11" name="Inhaltsplatzhalter 1"/>
          <p:cNvSpPr>
            <a:spLocks noGrp="1"/>
          </p:cNvSpPr>
          <p:nvPr>
            <p:ph idx="1"/>
          </p:nvPr>
        </p:nvSpPr>
        <p:spPr>
          <a:xfrm>
            <a:off x="315884" y="4632504"/>
            <a:ext cx="8512232" cy="1748824"/>
          </a:xfrm>
        </p:spPr>
        <p:txBody>
          <a:bodyPr>
            <a:normAutofit fontScale="92500"/>
          </a:bodyPr>
          <a:lstStyle/>
          <a:p>
            <a:pPr>
              <a:lnSpc>
                <a:spcPct val="120000"/>
              </a:lnSpc>
            </a:pPr>
            <a:r>
              <a:rPr lang="de-DE" sz="2600" dirty="0" err="1" smtClean="0">
                <a:cs typeface="Courier New"/>
              </a:rPr>
              <a:t>Pull-Requests</a:t>
            </a:r>
            <a:r>
              <a:rPr lang="de-DE" sz="2600" dirty="0" smtClean="0">
                <a:cs typeface="Courier New"/>
              </a:rPr>
              <a:t> können gut als </a:t>
            </a:r>
            <a:r>
              <a:rPr lang="de-DE" sz="2600" dirty="0" err="1" smtClean="0">
                <a:cs typeface="Courier New"/>
              </a:rPr>
              <a:t>Review-Werkzeug</a:t>
            </a:r>
            <a:r>
              <a:rPr lang="de-DE" sz="2600" dirty="0" smtClean="0">
                <a:cs typeface="Courier New"/>
              </a:rPr>
              <a:t> benutzt werden</a:t>
            </a:r>
          </a:p>
          <a:p>
            <a:pPr>
              <a:lnSpc>
                <a:spcPct val="120000"/>
              </a:lnSpc>
            </a:pPr>
            <a:r>
              <a:rPr lang="de-DE" sz="2600" dirty="0" err="1" smtClean="0">
                <a:cs typeface="Courier New"/>
              </a:rPr>
              <a:t>Continuous</a:t>
            </a:r>
            <a:r>
              <a:rPr lang="de-DE" sz="2600" dirty="0" smtClean="0">
                <a:cs typeface="Courier New"/>
              </a:rPr>
              <a:t> Integration Server (Jenkins, etc) unterstützen das Bauen von Pull-</a:t>
            </a:r>
            <a:r>
              <a:rPr lang="de-DE" sz="2600" dirty="0" err="1" smtClean="0">
                <a:cs typeface="Courier New"/>
              </a:rPr>
              <a:t>Requests</a:t>
            </a:r>
            <a:r>
              <a:rPr lang="de-DE" sz="2600" dirty="0" smtClean="0">
                <a:cs typeface="Courier New"/>
              </a:rPr>
              <a:t> (temporäres </a:t>
            </a:r>
            <a:r>
              <a:rPr lang="de-DE" sz="2600" dirty="0" err="1" smtClean="0">
                <a:cs typeface="Courier New"/>
              </a:rPr>
              <a:t>Merge-Commit</a:t>
            </a:r>
            <a:r>
              <a:rPr lang="de-DE" sz="2600" dirty="0" smtClean="0">
                <a:cs typeface="Courier New"/>
              </a:rPr>
              <a:t>)</a:t>
            </a:r>
          </a:p>
          <a:p>
            <a:endParaRPr lang="de-DE" dirty="0" smtClean="0">
              <a:cs typeface="Courier New"/>
            </a:endParaRPr>
          </a:p>
          <a:p>
            <a:endParaRPr lang="de-DE" dirty="0" smtClean="0">
              <a:cs typeface="Courier New"/>
            </a:endParaRPr>
          </a:p>
          <a:p>
            <a:endParaRPr lang="de-DE" dirty="0" smtClean="0">
              <a:cs typeface="Courier New"/>
            </a:endParaRPr>
          </a:p>
        </p:txBody>
      </p:sp>
      <p:pic>
        <p:nvPicPr>
          <p:cNvPr id="8" name="Bildschirmfoto 2014-06-23 um 17.31.0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26115" y="1133389"/>
            <a:ext cx="7291771" cy="3282356"/>
          </a:xfrm>
          <a:prstGeom prst="rect">
            <a:avLst/>
          </a:prstGeom>
          <a:ln w="12700">
            <a:solidFill>
              <a:srgbClr val="438ECC"/>
            </a:solidFill>
            <a:miter lim="400000"/>
          </a:ln>
        </p:spPr>
      </p:pic>
    </p:spTree>
    <p:extLst>
      <p:ext uri="{BB962C8B-B14F-4D97-AF65-F5344CB8AC3E}">
        <p14:creationId xmlns:p14="http://schemas.microsoft.com/office/powerpoint/2010/main" val="21677960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BRANCH MODELLE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3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4019354"/>
            <a:ext cx="6267608" cy="399274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574449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Workflows in der Entwicklung</a:t>
            </a:r>
          </a:p>
          <a:p>
            <a:r>
              <a:rPr lang="de-DE" dirty="0" err="1" smtClean="0"/>
              <a:t>Releaseprozesse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61110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1" indent="0">
              <a:buNone/>
            </a:pPr>
            <a:r>
              <a:rPr lang="de-DE" dirty="0">
                <a:solidFill>
                  <a:srgbClr val="438ECC"/>
                </a:solidFill>
              </a:rPr>
              <a:t>http://nvie.com/posts/a-successful-git-branching-model/</a:t>
            </a:r>
          </a:p>
          <a:p>
            <a:r>
              <a:rPr lang="de-DE" dirty="0" smtClean="0"/>
              <a:t>Etabliertes </a:t>
            </a:r>
            <a:r>
              <a:rPr lang="de-DE" dirty="0" err="1" smtClean="0"/>
              <a:t>Branch</a:t>
            </a:r>
            <a:r>
              <a:rPr lang="de-DE" dirty="0" smtClean="0"/>
              <a:t>-Modell für </a:t>
            </a:r>
            <a:r>
              <a:rPr lang="de-DE" dirty="0" err="1" smtClean="0"/>
              <a:t>Git</a:t>
            </a:r>
            <a:endParaRPr lang="de-DE" dirty="0" smtClean="0"/>
          </a:p>
          <a:p>
            <a:pPr marL="0" indent="0">
              <a:buNone/>
            </a:pPr>
            <a:endParaRPr lang="de-DE" b="1" dirty="0" smtClean="0"/>
          </a:p>
          <a:p>
            <a:pPr marL="0" indent="0">
              <a:buNone/>
            </a:pPr>
            <a:r>
              <a:rPr lang="de-DE" b="1" dirty="0" smtClean="0"/>
              <a:t>Historische </a:t>
            </a:r>
            <a:r>
              <a:rPr lang="de-DE" b="1" dirty="0" err="1" smtClean="0"/>
              <a:t>Branches</a:t>
            </a:r>
            <a:endParaRPr lang="de-DE" b="1" dirty="0" smtClean="0"/>
          </a:p>
          <a:p>
            <a:r>
              <a:rPr lang="de-DE" dirty="0" err="1">
                <a:solidFill>
                  <a:srgbClr val="009587"/>
                </a:solidFill>
              </a:rPr>
              <a:t>m</a:t>
            </a:r>
            <a:r>
              <a:rPr lang="de-DE" dirty="0" err="1" smtClean="0">
                <a:solidFill>
                  <a:srgbClr val="009587"/>
                </a:solidFill>
              </a:rPr>
              <a:t>aster</a:t>
            </a:r>
            <a:r>
              <a:rPr lang="de-DE" dirty="0" smtClean="0"/>
              <a:t>: Fertige Releases</a:t>
            </a:r>
          </a:p>
          <a:p>
            <a:r>
              <a:rPr lang="de-DE" dirty="0" err="1" smtClean="0">
                <a:solidFill>
                  <a:srgbClr val="009587"/>
                </a:solidFill>
              </a:rPr>
              <a:t>develop</a:t>
            </a:r>
            <a:r>
              <a:rPr lang="de-DE" dirty="0" smtClean="0"/>
              <a:t>: für die Entwicklung</a:t>
            </a:r>
          </a:p>
          <a:p>
            <a:r>
              <a:rPr lang="de-DE" dirty="0" smtClean="0"/>
              <a:t>Entwicklung erfolgt auf </a:t>
            </a:r>
            <a:r>
              <a:rPr lang="de-DE" dirty="0" err="1" smtClean="0">
                <a:solidFill>
                  <a:srgbClr val="009587"/>
                </a:solidFill>
              </a:rPr>
              <a:t>feature</a:t>
            </a:r>
            <a:r>
              <a:rPr lang="de-DE" dirty="0" err="1" smtClean="0"/>
              <a:t>-Branches</a:t>
            </a:r>
            <a:endParaRPr lang="de-DE" dirty="0" smtClean="0"/>
          </a:p>
          <a:p>
            <a:endParaRPr lang="de-DE" dirty="0" smtClean="0"/>
          </a:p>
          <a:p>
            <a:pPr lvl="1"/>
            <a:endParaRPr lang="de-DE" dirty="0" smtClean="0"/>
          </a:p>
          <a:p>
            <a:pPr lvl="1"/>
            <a:endParaRPr lang="de-DE" dirty="0" smtClean="0"/>
          </a:p>
          <a:p>
            <a:pPr lvl="1"/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- GITFLOW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051546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b="1" dirty="0" smtClean="0"/>
              <a:t>„Historische“ </a:t>
            </a:r>
            <a:r>
              <a:rPr lang="de-DE" b="1" dirty="0" err="1" smtClean="0"/>
              <a:t>Branches</a:t>
            </a:r>
            <a:endParaRPr lang="de-DE" b="1" dirty="0" smtClean="0"/>
          </a:p>
          <a:p>
            <a:r>
              <a:rPr lang="de-DE" dirty="0" err="1">
                <a:solidFill>
                  <a:srgbClr val="009587"/>
                </a:solidFill>
              </a:rPr>
              <a:t>m</a:t>
            </a:r>
            <a:r>
              <a:rPr lang="de-DE" dirty="0" err="1" smtClean="0">
                <a:solidFill>
                  <a:srgbClr val="009587"/>
                </a:solidFill>
              </a:rPr>
              <a:t>aster</a:t>
            </a:r>
            <a:r>
              <a:rPr lang="de-DE" dirty="0" smtClean="0"/>
              <a:t>: Fertige Releases</a:t>
            </a:r>
          </a:p>
          <a:p>
            <a:r>
              <a:rPr lang="de-DE" dirty="0" err="1" smtClean="0">
                <a:solidFill>
                  <a:srgbClr val="009587"/>
                </a:solidFill>
              </a:rPr>
              <a:t>develop</a:t>
            </a:r>
            <a:r>
              <a:rPr lang="de-DE" dirty="0" smtClean="0"/>
              <a:t>: </a:t>
            </a:r>
            <a:r>
              <a:rPr lang="de-DE" dirty="0" err="1" smtClean="0"/>
              <a:t>Integrationsbranch</a:t>
            </a:r>
            <a:r>
              <a:rPr lang="de-DE" dirty="0" smtClean="0"/>
              <a:t> für Features</a:t>
            </a:r>
          </a:p>
          <a:p>
            <a:endParaRPr lang="de-DE" dirty="0" smtClean="0"/>
          </a:p>
          <a:p>
            <a:pPr lvl="1"/>
            <a:endParaRPr lang="de-DE" dirty="0" smtClean="0"/>
          </a:p>
          <a:p>
            <a:pPr lvl="1"/>
            <a:endParaRPr lang="de-DE" dirty="0" smtClean="0"/>
          </a:p>
          <a:p>
            <a:pPr lvl="1"/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- GITFLOW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3375372"/>
            <a:ext cx="7162800" cy="158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2225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b="1" dirty="0"/>
              <a:t>Entwicklung erfolgt über </a:t>
            </a:r>
            <a:r>
              <a:rPr lang="de-DE" b="1" dirty="0" err="1">
                <a:solidFill>
                  <a:srgbClr val="009587"/>
                </a:solidFill>
              </a:rPr>
              <a:t>feature</a:t>
            </a:r>
            <a:r>
              <a:rPr lang="de-DE" b="1" dirty="0" err="1"/>
              <a:t>-</a:t>
            </a:r>
            <a:r>
              <a:rPr lang="de-DE" b="1" dirty="0" err="1" smtClean="0"/>
              <a:t>Branches</a:t>
            </a:r>
            <a:endParaRPr lang="de-DE" b="1" dirty="0" smtClean="0"/>
          </a:p>
          <a:p>
            <a:r>
              <a:rPr lang="de-DE" sz="2400" dirty="0" smtClean="0"/>
              <a:t>Feature-</a:t>
            </a:r>
            <a:r>
              <a:rPr lang="de-DE" sz="2400" dirty="0" err="1" smtClean="0"/>
              <a:t>Branches</a:t>
            </a:r>
            <a:r>
              <a:rPr lang="de-DE" sz="2400" dirty="0" smtClean="0"/>
              <a:t> starten und enden auf dem </a:t>
            </a:r>
            <a:r>
              <a:rPr lang="de-DE" sz="2400" dirty="0" err="1" smtClean="0">
                <a:solidFill>
                  <a:srgbClr val="009587"/>
                </a:solidFill>
              </a:rPr>
              <a:t>develop</a:t>
            </a:r>
            <a:r>
              <a:rPr lang="de-DE" sz="2400" dirty="0" err="1" smtClean="0"/>
              <a:t>-Branch</a:t>
            </a:r>
            <a:endParaRPr lang="de-DE" sz="2400" dirty="0" smtClean="0"/>
          </a:p>
          <a:p>
            <a:r>
              <a:rPr lang="de-DE" sz="2400" dirty="0" err="1" smtClean="0"/>
              <a:t>Namensprefix</a:t>
            </a:r>
            <a:r>
              <a:rPr lang="de-DE" sz="2400" dirty="0" smtClean="0"/>
              <a:t>: </a:t>
            </a:r>
            <a:r>
              <a:rPr lang="de-DE" sz="2400" dirty="0" err="1" smtClean="0">
                <a:solidFill>
                  <a:srgbClr val="009587"/>
                </a:solidFill>
              </a:rPr>
              <a:t>feature</a:t>
            </a:r>
            <a:r>
              <a:rPr lang="de-DE" sz="2400" dirty="0" smtClean="0">
                <a:solidFill>
                  <a:srgbClr val="009587"/>
                </a:solidFill>
              </a:rPr>
              <a:t>/</a:t>
            </a:r>
            <a:r>
              <a:rPr lang="de-DE" sz="2400" dirty="0" err="1" smtClean="0">
                <a:solidFill>
                  <a:srgbClr val="009587"/>
                </a:solidFill>
              </a:rPr>
              <a:t>featureBezeichnung</a:t>
            </a:r>
            <a:endParaRPr lang="de-DE" sz="2400" dirty="0" smtClean="0">
              <a:solidFill>
                <a:srgbClr val="009587"/>
              </a:solidFill>
            </a:endParaRPr>
          </a:p>
          <a:p>
            <a:r>
              <a:rPr lang="de-DE" sz="2400" dirty="0" err="1" smtClean="0"/>
              <a:t>Mergen</a:t>
            </a:r>
            <a:r>
              <a:rPr lang="de-DE" sz="2400" dirty="0" smtClean="0"/>
              <a:t> mit </a:t>
            </a:r>
            <a:r>
              <a:rPr lang="de-DE" sz="2400" dirty="0" smtClean="0">
                <a:solidFill>
                  <a:srgbClr val="009587"/>
                </a:solidFill>
              </a:rPr>
              <a:t>--</a:t>
            </a:r>
            <a:r>
              <a:rPr lang="de-DE" sz="2400" dirty="0" err="1" smtClean="0">
                <a:solidFill>
                  <a:srgbClr val="009587"/>
                </a:solidFill>
              </a:rPr>
              <a:t>no</a:t>
            </a:r>
            <a:r>
              <a:rPr lang="de-DE" sz="2400" dirty="0" smtClean="0">
                <a:solidFill>
                  <a:srgbClr val="009587"/>
                </a:solidFill>
              </a:rPr>
              <a:t>-ff</a:t>
            </a:r>
            <a:r>
              <a:rPr lang="de-DE" sz="2400" dirty="0" smtClean="0"/>
              <a:t>, um First-Parent-Historie zu erzwingen</a:t>
            </a:r>
          </a:p>
          <a:p>
            <a:endParaRPr lang="de-DE" b="1" dirty="0"/>
          </a:p>
          <a:p>
            <a:pPr marL="0" indent="0">
              <a:buNone/>
            </a:pPr>
            <a:endParaRPr lang="de-DE" dirty="0" smtClean="0"/>
          </a:p>
          <a:p>
            <a:pPr lvl="1"/>
            <a:endParaRPr lang="de-DE" dirty="0" smtClean="0"/>
          </a:p>
          <a:p>
            <a:pPr lvl="1"/>
            <a:endParaRPr lang="de-DE" dirty="0" smtClean="0"/>
          </a:p>
          <a:p>
            <a:pPr lvl="1"/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- FEATURE ENTWICKELN (I)</a:t>
            </a:r>
            <a:endParaRPr lang="de-DE" dirty="0"/>
          </a:p>
        </p:txBody>
      </p:sp>
      <p:pic>
        <p:nvPicPr>
          <p:cNvPr id="8" name="Bild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3375372"/>
            <a:ext cx="7162800" cy="250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306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Terminal öffnen</a:t>
            </a:r>
          </a:p>
          <a:p>
            <a:endParaRPr lang="de-DE" dirty="0" smtClean="0"/>
          </a:p>
          <a:p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VERWENDUNG DER VM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611071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DE" b="1" dirty="0" smtClean="0"/>
              <a:t>Praxis</a:t>
            </a:r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r>
              <a:rPr lang="de-DE" sz="2200" dirty="0" smtClean="0">
                <a:latin typeface="Courier New"/>
                <a:cs typeface="Courier New"/>
              </a:rPr>
              <a:t># Feature </a:t>
            </a:r>
            <a:r>
              <a:rPr lang="de-DE" sz="2200" dirty="0" err="1" smtClean="0">
                <a:latin typeface="Courier New"/>
                <a:cs typeface="Courier New"/>
              </a:rPr>
              <a:t>Branch</a:t>
            </a:r>
            <a:r>
              <a:rPr lang="de-DE" sz="2200" dirty="0" smtClean="0">
                <a:latin typeface="Courier New"/>
                <a:cs typeface="Courier New"/>
              </a:rPr>
              <a:t> erzeugen</a:t>
            </a:r>
          </a:p>
          <a:p>
            <a:pPr marL="0" indent="0">
              <a:buNone/>
            </a:pPr>
            <a:r>
              <a:rPr lang="de-DE" sz="22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checkout</a:t>
            </a:r>
            <a:r>
              <a:rPr lang="de-DE" sz="22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200" dirty="0" smtClean="0">
                <a:latin typeface="Courier New"/>
                <a:cs typeface="Courier New"/>
              </a:rPr>
              <a:t>-b 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feature</a:t>
            </a:r>
            <a:r>
              <a:rPr lang="de-DE" sz="2200" dirty="0" smtClean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restApiErweitern</a:t>
            </a:r>
            <a:endParaRPr lang="de-DE" sz="2200" dirty="0" smtClean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smtClean="0">
                <a:latin typeface="Courier New"/>
                <a:cs typeface="Courier New"/>
              </a:rPr>
              <a:t># Änderungen durchführen, </a:t>
            </a:r>
            <a:r>
              <a:rPr lang="de-DE" sz="2200" dirty="0" err="1" smtClean="0">
                <a:latin typeface="Courier New"/>
                <a:cs typeface="Courier New"/>
              </a:rPr>
              <a:t>Commits</a:t>
            </a:r>
            <a:r>
              <a:rPr lang="de-DE" sz="2200" dirty="0" smtClean="0">
                <a:latin typeface="Courier New"/>
                <a:cs typeface="Courier New"/>
              </a:rPr>
              <a:t> erzeugen</a:t>
            </a:r>
          </a:p>
          <a:p>
            <a:pPr marL="0" indent="0">
              <a:buNone/>
            </a:pPr>
            <a:r>
              <a:rPr lang="de-DE" sz="2200" dirty="0" smtClean="0">
                <a:latin typeface="Courier New"/>
                <a:cs typeface="Courier New"/>
              </a:rPr>
              <a:t>. . .</a:t>
            </a:r>
          </a:p>
          <a:p>
            <a:pPr marL="0" indent="0">
              <a:buNone/>
            </a:pP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smtClean="0">
                <a:latin typeface="Courier New"/>
                <a:cs typeface="Courier New"/>
              </a:rPr>
              <a:t># Feature-</a:t>
            </a:r>
            <a:r>
              <a:rPr lang="de-DE" sz="2200" dirty="0" err="1" smtClean="0">
                <a:latin typeface="Courier New"/>
                <a:cs typeface="Courier New"/>
              </a:rPr>
              <a:t>Branch</a:t>
            </a:r>
            <a:r>
              <a:rPr lang="de-DE" sz="2200" dirty="0"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latin typeface="Courier New"/>
                <a:cs typeface="Courier New"/>
              </a:rPr>
              <a:t>mergen</a:t>
            </a:r>
            <a:r>
              <a:rPr lang="de-DE" sz="2200" dirty="0" smtClean="0">
                <a:latin typeface="Courier New"/>
                <a:cs typeface="Courier New"/>
              </a:rPr>
              <a:t> und löschen</a:t>
            </a:r>
          </a:p>
          <a:p>
            <a:pPr marL="0" indent="0">
              <a:buNone/>
            </a:pPr>
            <a:r>
              <a:rPr lang="de-DE" sz="22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checkout</a:t>
            </a:r>
            <a:r>
              <a:rPr lang="de-DE" sz="22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develop</a:t>
            </a:r>
            <a:endParaRPr lang="de-DE" sz="2200" dirty="0" smtClean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merge</a:t>
            </a:r>
            <a:r>
              <a:rPr lang="de-DE" sz="22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200" dirty="0" smtClean="0">
                <a:latin typeface="Courier New"/>
                <a:cs typeface="Courier New"/>
              </a:rPr>
              <a:t>--</a:t>
            </a:r>
            <a:r>
              <a:rPr lang="de-DE" sz="2200" dirty="0" err="1" smtClean="0">
                <a:latin typeface="Courier New"/>
                <a:cs typeface="Courier New"/>
              </a:rPr>
              <a:t>no</a:t>
            </a:r>
            <a:r>
              <a:rPr lang="de-DE" sz="2200" dirty="0" smtClean="0">
                <a:latin typeface="Courier New"/>
                <a:cs typeface="Courier New"/>
              </a:rPr>
              <a:t>-ff 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feature</a:t>
            </a:r>
            <a:r>
              <a:rPr lang="de-DE" sz="2200" dirty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2200" dirty="0" err="1">
                <a:solidFill>
                  <a:srgbClr val="F7AA44"/>
                </a:solidFill>
                <a:latin typeface="Courier New"/>
                <a:cs typeface="Courier New"/>
              </a:rPr>
              <a:t>restApiErweitern</a:t>
            </a:r>
            <a:endParaRPr lang="de-DE" sz="2200" dirty="0" smtClean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branch</a:t>
            </a:r>
            <a:r>
              <a:rPr lang="de-DE" sz="22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200" dirty="0" smtClean="0">
                <a:latin typeface="Courier New"/>
                <a:cs typeface="Courier New"/>
              </a:rPr>
              <a:t>–d 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feature</a:t>
            </a:r>
            <a:r>
              <a:rPr lang="de-DE" sz="2200" dirty="0" smtClean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2200" dirty="0" err="1">
                <a:solidFill>
                  <a:srgbClr val="F7AA44"/>
                </a:solidFill>
                <a:latin typeface="Courier New"/>
                <a:cs typeface="Courier New"/>
              </a:rPr>
              <a:t>restApiErweitern</a:t>
            </a:r>
            <a:endParaRPr lang="de-DE" sz="3000" dirty="0">
              <a:solidFill>
                <a:srgbClr val="F7AA44"/>
              </a:solidFill>
            </a:endParaRP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 – FEATURE ENTWICKELN (II)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79914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b="1" dirty="0" smtClean="0"/>
              <a:t>Stabilisierung auf dem </a:t>
            </a:r>
            <a:r>
              <a:rPr lang="de-DE" b="1" dirty="0" err="1" smtClean="0">
                <a:solidFill>
                  <a:srgbClr val="009587"/>
                </a:solidFill>
              </a:rPr>
              <a:t>release</a:t>
            </a:r>
            <a:r>
              <a:rPr lang="de-DE" b="1" dirty="0" err="1" smtClean="0"/>
              <a:t>-Branch</a:t>
            </a:r>
            <a:endParaRPr lang="de-DE" b="1" dirty="0" smtClean="0"/>
          </a:p>
          <a:p>
            <a:r>
              <a:rPr lang="de-DE" sz="2800" dirty="0" err="1" smtClean="0"/>
              <a:t>Prefix</a:t>
            </a:r>
            <a:r>
              <a:rPr lang="de-DE" sz="2800" dirty="0" smtClean="0"/>
              <a:t>: </a:t>
            </a:r>
            <a:r>
              <a:rPr lang="de-DE" sz="2800" dirty="0" err="1" smtClean="0">
                <a:solidFill>
                  <a:srgbClr val="009587"/>
                </a:solidFill>
              </a:rPr>
              <a:t>release</a:t>
            </a:r>
            <a:r>
              <a:rPr lang="de-DE" sz="2800" dirty="0" smtClean="0"/>
              <a:t>/</a:t>
            </a:r>
            <a:r>
              <a:rPr lang="de-DE" sz="2800" dirty="0" err="1" smtClean="0">
                <a:solidFill>
                  <a:srgbClr val="009587"/>
                </a:solidFill>
              </a:rPr>
              <a:t>releaseBezeichnung</a:t>
            </a:r>
            <a:endParaRPr lang="de-DE" sz="2800" dirty="0" smtClean="0">
              <a:solidFill>
                <a:srgbClr val="009587"/>
              </a:solidFill>
            </a:endParaRPr>
          </a:p>
          <a:p>
            <a:r>
              <a:rPr lang="de-DE" sz="2800" dirty="0" smtClean="0"/>
              <a:t>Nach Abschluss auf </a:t>
            </a:r>
            <a:r>
              <a:rPr lang="de-DE" sz="2800" dirty="0" err="1" smtClean="0">
                <a:solidFill>
                  <a:srgbClr val="009587"/>
                </a:solidFill>
              </a:rPr>
              <a:t>master</a:t>
            </a:r>
            <a:r>
              <a:rPr lang="de-DE" sz="2800" dirty="0" smtClean="0">
                <a:solidFill>
                  <a:srgbClr val="009587"/>
                </a:solidFill>
              </a:rPr>
              <a:t> </a:t>
            </a:r>
            <a:r>
              <a:rPr lang="de-DE" sz="2800" dirty="0" smtClean="0"/>
              <a:t>und </a:t>
            </a:r>
            <a:r>
              <a:rPr lang="de-DE" sz="2800" dirty="0" err="1" smtClean="0">
                <a:solidFill>
                  <a:srgbClr val="009587"/>
                </a:solidFill>
              </a:rPr>
              <a:t>develop</a:t>
            </a:r>
            <a:r>
              <a:rPr lang="de-DE" sz="2800" dirty="0" smtClean="0">
                <a:solidFill>
                  <a:srgbClr val="009587"/>
                </a:solidFill>
              </a:rPr>
              <a:t> </a:t>
            </a:r>
            <a:r>
              <a:rPr lang="de-DE" sz="2800" dirty="0" err="1" smtClean="0"/>
              <a:t>mergen</a:t>
            </a:r>
            <a:endParaRPr lang="de-DE" sz="2800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– RELEASE ERZEUGEN (I)</a:t>
            </a:r>
            <a:endParaRPr lang="de-DE" dirty="0"/>
          </a:p>
        </p:txBody>
      </p:sp>
      <p:pic>
        <p:nvPicPr>
          <p:cNvPr id="8" name="Bild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924" y="2924944"/>
            <a:ext cx="7796152" cy="3096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0304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33992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de-DE" sz="3500" b="1" dirty="0" smtClean="0">
                <a:latin typeface="Calibri"/>
                <a:cs typeface="Calibri"/>
              </a:rPr>
              <a:t>Praxis</a:t>
            </a:r>
            <a:endParaRPr lang="de-DE" sz="2000" b="1" dirty="0" smtClean="0">
              <a:latin typeface="Calibri"/>
              <a:cs typeface="Calibri"/>
            </a:endParaRPr>
          </a:p>
          <a:p>
            <a:pPr marL="0" indent="0">
              <a:buNone/>
            </a:pPr>
            <a:endParaRPr lang="de-DE" sz="2000" b="1" dirty="0" smtClean="0">
              <a:latin typeface="Calibri"/>
              <a:cs typeface="Calibri"/>
            </a:endParaRPr>
          </a:p>
          <a:p>
            <a:pPr marL="0" indent="0">
              <a:buNone/>
            </a:pPr>
            <a:r>
              <a:rPr lang="de-DE" sz="2000" dirty="0" smtClean="0">
                <a:latin typeface="Courier New"/>
                <a:cs typeface="Courier New"/>
              </a:rPr>
              <a:t># Release-</a:t>
            </a:r>
            <a:r>
              <a:rPr lang="de-DE" sz="2000" dirty="0" err="1" smtClean="0">
                <a:latin typeface="Courier New"/>
                <a:cs typeface="Courier New"/>
              </a:rPr>
              <a:t>Branch</a:t>
            </a:r>
            <a:r>
              <a:rPr lang="de-DE" sz="2000" dirty="0" smtClean="0">
                <a:latin typeface="Courier New"/>
                <a:cs typeface="Courier New"/>
              </a:rPr>
              <a:t> erzeugen</a:t>
            </a:r>
          </a:p>
          <a:p>
            <a:pPr marL="0" indent="0">
              <a:buNone/>
            </a:pPr>
            <a:r>
              <a:rPr lang="de-DE" sz="20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checkout</a:t>
            </a:r>
            <a:r>
              <a:rPr lang="de-DE" sz="20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000" dirty="0" smtClean="0">
                <a:latin typeface="Courier New"/>
                <a:cs typeface="Courier New"/>
              </a:rPr>
              <a:t>–b </a:t>
            </a:r>
            <a:r>
              <a:rPr lang="de-DE" sz="20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release</a:t>
            </a:r>
            <a:r>
              <a:rPr lang="de-DE" sz="2000" dirty="0" smtClean="0">
                <a:solidFill>
                  <a:srgbClr val="F7AA44"/>
                </a:solidFill>
                <a:latin typeface="Courier New"/>
                <a:cs typeface="Courier New"/>
              </a:rPr>
              <a:t>/v1.0</a:t>
            </a:r>
            <a:r>
              <a:rPr lang="de-DE" sz="2000" dirty="0" smtClean="0">
                <a:latin typeface="Courier New"/>
                <a:cs typeface="Courier New"/>
              </a:rPr>
              <a:t> </a:t>
            </a:r>
            <a:r>
              <a:rPr lang="de-DE" sz="20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develop</a:t>
            </a:r>
            <a:endParaRPr lang="de-DE" sz="2000" dirty="0" smtClean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5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000" dirty="0" smtClean="0">
                <a:latin typeface="Courier New"/>
                <a:cs typeface="Courier New"/>
              </a:rPr>
              <a:t>. . .</a:t>
            </a:r>
          </a:p>
          <a:p>
            <a:pPr marL="0" indent="0">
              <a:buNone/>
            </a:pPr>
            <a:endParaRPr lang="de-DE" sz="15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000" dirty="0" smtClean="0">
                <a:latin typeface="Courier New"/>
                <a:cs typeface="Courier New"/>
              </a:rPr>
              <a:t># Release abschließen</a:t>
            </a:r>
          </a:p>
          <a:p>
            <a:pPr marL="0" indent="0">
              <a:buNone/>
            </a:pPr>
            <a:r>
              <a:rPr lang="de-DE" sz="20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checkout</a:t>
            </a:r>
            <a:r>
              <a:rPr lang="de-DE" sz="20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0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master</a:t>
            </a:r>
            <a:endParaRPr lang="de-DE" sz="2000" dirty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0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merge</a:t>
            </a:r>
            <a:r>
              <a:rPr lang="de-DE" sz="20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000" dirty="0" smtClean="0">
                <a:latin typeface="Courier New"/>
                <a:cs typeface="Courier New"/>
              </a:rPr>
              <a:t>--</a:t>
            </a:r>
            <a:r>
              <a:rPr lang="de-DE" sz="2000" dirty="0" err="1" smtClean="0">
                <a:latin typeface="Courier New"/>
                <a:cs typeface="Courier New"/>
              </a:rPr>
              <a:t>no</a:t>
            </a:r>
            <a:r>
              <a:rPr lang="de-DE" sz="2000" dirty="0" smtClean="0">
                <a:latin typeface="Courier New"/>
                <a:cs typeface="Courier New"/>
              </a:rPr>
              <a:t>-ff </a:t>
            </a:r>
            <a:r>
              <a:rPr lang="de-DE" sz="20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release</a:t>
            </a:r>
            <a:r>
              <a:rPr lang="de-DE" sz="2000" dirty="0" smtClean="0">
                <a:solidFill>
                  <a:srgbClr val="F7AA44"/>
                </a:solidFill>
                <a:latin typeface="Courier New"/>
                <a:cs typeface="Courier New"/>
              </a:rPr>
              <a:t>/v1.0</a:t>
            </a:r>
          </a:p>
          <a:p>
            <a:pPr marL="0" indent="0">
              <a:buNone/>
            </a:pPr>
            <a:r>
              <a:rPr lang="de-DE" sz="20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dirty="0" smtClean="0">
                <a:solidFill>
                  <a:srgbClr val="438ECC"/>
                </a:solidFill>
                <a:latin typeface="Courier New"/>
                <a:cs typeface="Courier New"/>
              </a:rPr>
              <a:t>tag</a:t>
            </a:r>
            <a:r>
              <a:rPr lang="de-DE" sz="2000" dirty="0" smtClean="0">
                <a:latin typeface="Courier New"/>
                <a:cs typeface="Courier New"/>
              </a:rPr>
              <a:t> [-s] –m „Release 1.0 fertiggestellt“ </a:t>
            </a:r>
            <a:r>
              <a:rPr lang="de-DE" sz="2000" dirty="0" smtClean="0">
                <a:solidFill>
                  <a:srgbClr val="F7AA44"/>
                </a:solidFill>
                <a:latin typeface="Courier New"/>
                <a:cs typeface="Courier New"/>
              </a:rPr>
              <a:t>v1.0</a:t>
            </a:r>
            <a:r>
              <a:rPr lang="de-DE" sz="2000" dirty="0" smtClean="0">
                <a:latin typeface="Courier New"/>
                <a:cs typeface="Courier New"/>
              </a:rPr>
              <a:t> </a:t>
            </a:r>
          </a:p>
          <a:p>
            <a:pPr marL="0" indent="0">
              <a:buNone/>
            </a:pPr>
            <a:endParaRPr lang="de-DE" sz="20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000" dirty="0" smtClean="0">
                <a:latin typeface="Courier New"/>
                <a:cs typeface="Courier New"/>
              </a:rPr>
              <a:t># Änderungen in den </a:t>
            </a:r>
            <a:r>
              <a:rPr lang="de-DE" sz="2000" dirty="0" err="1" smtClean="0">
                <a:latin typeface="Courier New"/>
                <a:cs typeface="Courier New"/>
              </a:rPr>
              <a:t>develop-Branch</a:t>
            </a:r>
            <a:r>
              <a:rPr lang="de-DE" sz="2000" dirty="0" smtClean="0">
                <a:latin typeface="Courier New"/>
                <a:cs typeface="Courier New"/>
              </a:rPr>
              <a:t> integrieren</a:t>
            </a:r>
          </a:p>
          <a:p>
            <a:pPr marL="0" indent="0">
              <a:buNone/>
            </a:pPr>
            <a:r>
              <a:rPr lang="de-DE" sz="20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checkout</a:t>
            </a:r>
            <a:r>
              <a:rPr lang="de-DE" sz="20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0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develop</a:t>
            </a:r>
            <a:endParaRPr lang="de-DE" sz="2000" dirty="0" smtClean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0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merge</a:t>
            </a:r>
            <a:r>
              <a:rPr lang="de-DE" sz="20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000" dirty="0" smtClean="0">
                <a:latin typeface="Courier New"/>
                <a:cs typeface="Courier New"/>
              </a:rPr>
              <a:t>--</a:t>
            </a:r>
            <a:r>
              <a:rPr lang="de-DE" sz="2000" dirty="0" err="1" smtClean="0">
                <a:latin typeface="Courier New"/>
                <a:cs typeface="Courier New"/>
              </a:rPr>
              <a:t>no</a:t>
            </a:r>
            <a:r>
              <a:rPr lang="de-DE" sz="2000" dirty="0" smtClean="0">
                <a:latin typeface="Courier New"/>
                <a:cs typeface="Courier New"/>
              </a:rPr>
              <a:t>-ff </a:t>
            </a:r>
            <a:r>
              <a:rPr lang="de-DE" sz="20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release</a:t>
            </a:r>
            <a:r>
              <a:rPr lang="de-DE" sz="2000" dirty="0" smtClean="0">
                <a:solidFill>
                  <a:srgbClr val="F7AA44"/>
                </a:solidFill>
                <a:latin typeface="Courier New"/>
                <a:cs typeface="Courier New"/>
              </a:rPr>
              <a:t>/v1.0</a:t>
            </a:r>
          </a:p>
          <a:p>
            <a:pPr marL="0" indent="0">
              <a:buNone/>
            </a:pPr>
            <a:endParaRPr lang="de-DE" sz="20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000" dirty="0" smtClean="0">
                <a:latin typeface="Courier New"/>
                <a:cs typeface="Courier New"/>
              </a:rPr>
              <a:t># Release-</a:t>
            </a:r>
            <a:r>
              <a:rPr lang="de-DE" sz="2000" dirty="0" err="1" smtClean="0">
                <a:latin typeface="Courier New"/>
                <a:cs typeface="Courier New"/>
              </a:rPr>
              <a:t>Branch</a:t>
            </a:r>
            <a:r>
              <a:rPr lang="de-DE" sz="2000" dirty="0" smtClean="0">
                <a:latin typeface="Courier New"/>
                <a:cs typeface="Courier New"/>
              </a:rPr>
              <a:t> löschen</a:t>
            </a:r>
          </a:p>
          <a:p>
            <a:pPr marL="0" indent="0">
              <a:buNone/>
            </a:pPr>
            <a:r>
              <a:rPr lang="de-DE" sz="20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dirty="0" smtClean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20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branch</a:t>
            </a:r>
            <a:r>
              <a:rPr lang="de-DE" sz="20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000" dirty="0" smtClean="0">
                <a:latin typeface="Courier New"/>
                <a:cs typeface="Courier New"/>
              </a:rPr>
              <a:t>-d </a:t>
            </a:r>
            <a:r>
              <a:rPr lang="de-DE" sz="20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release</a:t>
            </a:r>
            <a:r>
              <a:rPr lang="de-DE" sz="2000" dirty="0" smtClean="0">
                <a:solidFill>
                  <a:srgbClr val="F7AA44"/>
                </a:solidFill>
                <a:latin typeface="Courier New"/>
                <a:cs typeface="Courier New"/>
              </a:rPr>
              <a:t>/v1.0</a:t>
            </a:r>
          </a:p>
          <a:p>
            <a:pPr marL="0" indent="0">
              <a:buNone/>
            </a:pPr>
            <a:endParaRPr lang="de-DE" sz="20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endParaRPr lang="de-DE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– RELEASE ERZEUGEN (II)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897460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2679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b="1" dirty="0" smtClean="0"/>
              <a:t>Hotfixes: Reparaturen für aktuelles Release</a:t>
            </a:r>
          </a:p>
          <a:p>
            <a:r>
              <a:rPr lang="de-DE" sz="2400" dirty="0" err="1" smtClean="0"/>
              <a:t>Prefix</a:t>
            </a:r>
            <a:r>
              <a:rPr lang="de-DE" sz="2400" dirty="0" smtClean="0"/>
              <a:t>: </a:t>
            </a:r>
            <a:r>
              <a:rPr lang="de-DE" sz="2400" dirty="0" err="1" smtClean="0">
                <a:solidFill>
                  <a:srgbClr val="009587"/>
                </a:solidFill>
              </a:rPr>
              <a:t>hotfix</a:t>
            </a:r>
            <a:r>
              <a:rPr lang="de-DE" sz="2400" dirty="0" smtClean="0">
                <a:solidFill>
                  <a:srgbClr val="009587"/>
                </a:solidFill>
              </a:rPr>
              <a:t>/</a:t>
            </a:r>
            <a:r>
              <a:rPr lang="de-DE" sz="2400" dirty="0" err="1" smtClean="0">
                <a:solidFill>
                  <a:srgbClr val="009587"/>
                </a:solidFill>
              </a:rPr>
              <a:t>problemBezeichnung</a:t>
            </a:r>
            <a:endParaRPr lang="de-DE" sz="2400" dirty="0" smtClean="0">
              <a:solidFill>
                <a:srgbClr val="009587"/>
              </a:solidFill>
            </a:endParaRPr>
          </a:p>
          <a:p>
            <a:r>
              <a:rPr lang="de-DE" sz="2400" dirty="0" smtClean="0"/>
              <a:t>Zweigt vom neusten Release ab</a:t>
            </a:r>
          </a:p>
          <a:p>
            <a:r>
              <a:rPr lang="de-DE" sz="2400" dirty="0" smtClean="0"/>
              <a:t>Nach </a:t>
            </a:r>
            <a:r>
              <a:rPr lang="de-DE" sz="2400" dirty="0" err="1" smtClean="0">
                <a:solidFill>
                  <a:srgbClr val="009587"/>
                </a:solidFill>
              </a:rPr>
              <a:t>master</a:t>
            </a:r>
            <a:r>
              <a:rPr lang="de-DE" sz="2400" dirty="0" smtClean="0">
                <a:solidFill>
                  <a:srgbClr val="009587"/>
                </a:solidFill>
              </a:rPr>
              <a:t> </a:t>
            </a:r>
            <a:r>
              <a:rPr lang="de-DE" sz="2400" dirty="0" smtClean="0"/>
              <a:t>und </a:t>
            </a:r>
            <a:r>
              <a:rPr lang="de-DE" sz="2400" dirty="0" err="1" smtClean="0">
                <a:solidFill>
                  <a:srgbClr val="009587"/>
                </a:solidFill>
              </a:rPr>
              <a:t>develop</a:t>
            </a:r>
            <a:r>
              <a:rPr lang="de-DE" sz="2400" dirty="0" smtClean="0">
                <a:solidFill>
                  <a:srgbClr val="009587"/>
                </a:solidFill>
              </a:rPr>
              <a:t> </a:t>
            </a:r>
            <a:r>
              <a:rPr lang="de-DE" sz="2400" dirty="0" err="1" smtClean="0"/>
              <a:t>mergen</a:t>
            </a:r>
            <a:endParaRPr lang="de-DE" sz="2400" dirty="0" smtClean="0"/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endParaRPr lang="de-DE" sz="3000" dirty="0" smtClean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– HOTFIX ERSTELLEN (I)</a:t>
            </a:r>
            <a:endParaRPr lang="de-DE" dirty="0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555" y="3068960"/>
            <a:ext cx="7640890" cy="280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1286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26792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de-DE" b="1" dirty="0" smtClean="0"/>
              <a:t>Praxis</a:t>
            </a:r>
          </a:p>
          <a:p>
            <a:pPr marL="0" indent="0">
              <a:buNone/>
            </a:pP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smtClean="0">
                <a:latin typeface="Courier New"/>
                <a:cs typeface="Courier New"/>
              </a:rPr>
              <a:t># Hotfix-</a:t>
            </a:r>
            <a:r>
              <a:rPr lang="de-DE" sz="2200" dirty="0" err="1" smtClean="0">
                <a:latin typeface="Courier New"/>
                <a:cs typeface="Courier New"/>
              </a:rPr>
              <a:t>Branch</a:t>
            </a:r>
            <a:r>
              <a:rPr lang="de-DE" sz="2200" dirty="0" smtClean="0">
                <a:latin typeface="Courier New"/>
                <a:cs typeface="Courier New"/>
              </a:rPr>
              <a:t> vom aktuellen </a:t>
            </a:r>
            <a:r>
              <a:rPr lang="de-DE" sz="2200" dirty="0" err="1" smtClean="0">
                <a:latin typeface="Courier New"/>
                <a:cs typeface="Courier New"/>
              </a:rPr>
              <a:t>master</a:t>
            </a:r>
            <a:r>
              <a:rPr lang="de-DE" sz="2200" dirty="0" smtClean="0">
                <a:latin typeface="Courier New"/>
                <a:cs typeface="Courier New"/>
              </a:rPr>
              <a:t> erzeugen</a:t>
            </a:r>
          </a:p>
          <a:p>
            <a:pPr marL="0" indent="0">
              <a:buNone/>
            </a:pPr>
            <a:r>
              <a:rPr lang="de-DE" sz="22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checkout</a:t>
            </a:r>
            <a:r>
              <a:rPr lang="de-DE" sz="22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200" dirty="0" smtClean="0">
                <a:latin typeface="Courier New"/>
                <a:cs typeface="Courier New"/>
              </a:rPr>
              <a:t>-b 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hotfix</a:t>
            </a:r>
            <a:r>
              <a:rPr lang="de-DE" sz="2200" dirty="0" smtClean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exceptionInRESTCall</a:t>
            </a:r>
            <a:r>
              <a:rPr lang="de-DE" sz="2200" dirty="0" smtClean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master</a:t>
            </a:r>
            <a:endParaRPr lang="de-DE" sz="2200" dirty="0" smtClean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smtClean="0">
                <a:latin typeface="Courier New"/>
                <a:cs typeface="Courier New"/>
              </a:rPr>
              <a:t># Änderungen durchführen, </a:t>
            </a:r>
            <a:r>
              <a:rPr lang="de-DE" sz="2200" dirty="0" err="1" smtClean="0">
                <a:latin typeface="Courier New"/>
                <a:cs typeface="Courier New"/>
              </a:rPr>
              <a:t>Commits</a:t>
            </a:r>
            <a:r>
              <a:rPr lang="de-DE" sz="2200" dirty="0" smtClean="0">
                <a:latin typeface="Courier New"/>
                <a:cs typeface="Courier New"/>
              </a:rPr>
              <a:t> erzeugen</a:t>
            </a:r>
          </a:p>
          <a:p>
            <a:pPr marL="0" indent="0">
              <a:buNone/>
            </a:pPr>
            <a:r>
              <a:rPr lang="de-DE" sz="2200" dirty="0" smtClean="0">
                <a:latin typeface="Courier New"/>
                <a:cs typeface="Courier New"/>
              </a:rPr>
              <a:t>. . .</a:t>
            </a:r>
          </a:p>
          <a:p>
            <a:pPr marL="0" indent="0">
              <a:buNone/>
            </a:pP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smtClean="0">
                <a:latin typeface="Courier New"/>
                <a:cs typeface="Courier New"/>
              </a:rPr>
              <a:t># Hotfix-</a:t>
            </a:r>
            <a:r>
              <a:rPr lang="de-DE" sz="2200" dirty="0" err="1" smtClean="0">
                <a:latin typeface="Courier New"/>
                <a:cs typeface="Courier New"/>
              </a:rPr>
              <a:t>Branch</a:t>
            </a:r>
            <a:r>
              <a:rPr lang="de-DE" sz="2200" dirty="0">
                <a:latin typeface="Courier New"/>
                <a:cs typeface="Courier New"/>
              </a:rPr>
              <a:t> </a:t>
            </a:r>
            <a:r>
              <a:rPr lang="de-DE" sz="2200" dirty="0" smtClean="0">
                <a:latin typeface="Courier New"/>
                <a:cs typeface="Courier New"/>
              </a:rPr>
              <a:t>zurück </a:t>
            </a:r>
            <a:r>
              <a:rPr lang="de-DE" sz="2200" dirty="0" err="1" smtClean="0">
                <a:latin typeface="Courier New"/>
                <a:cs typeface="Courier New"/>
              </a:rPr>
              <a:t>mergen</a:t>
            </a:r>
            <a:r>
              <a:rPr lang="de-DE" sz="2200" dirty="0" smtClean="0">
                <a:latin typeface="Courier New"/>
                <a:cs typeface="Courier New"/>
              </a:rPr>
              <a:t> und löschen</a:t>
            </a:r>
          </a:p>
          <a:p>
            <a:pPr marL="0" indent="0">
              <a:buNone/>
            </a:pPr>
            <a:r>
              <a:rPr lang="de-DE" sz="22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checkout</a:t>
            </a:r>
            <a:r>
              <a:rPr lang="de-DE" sz="22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master</a:t>
            </a:r>
            <a:endParaRPr lang="de-DE" sz="2200" dirty="0" smtClean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merge</a:t>
            </a:r>
            <a:r>
              <a:rPr lang="de-DE" sz="22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200" dirty="0" smtClean="0">
                <a:latin typeface="Courier New"/>
                <a:cs typeface="Courier New"/>
              </a:rPr>
              <a:t>--</a:t>
            </a:r>
            <a:r>
              <a:rPr lang="de-DE" sz="2200" dirty="0" err="1" smtClean="0">
                <a:latin typeface="Courier New"/>
                <a:cs typeface="Courier New"/>
              </a:rPr>
              <a:t>no</a:t>
            </a:r>
            <a:r>
              <a:rPr lang="de-DE" sz="2200" dirty="0" smtClean="0">
                <a:latin typeface="Courier New"/>
                <a:cs typeface="Courier New"/>
              </a:rPr>
              <a:t>-ff 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hotfix</a:t>
            </a:r>
            <a:r>
              <a:rPr lang="de-DE" sz="2200" dirty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exceptionInRESTCall</a:t>
            </a:r>
            <a:endParaRPr lang="de-DE" sz="2200" dirty="0" smtClean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err="1">
                <a:solidFill>
                  <a:srgbClr val="009587"/>
                </a:solidFill>
                <a:latin typeface="Courier New"/>
                <a:cs typeface="Courier New"/>
              </a:rPr>
              <a:t>g</a:t>
            </a:r>
            <a:r>
              <a:rPr lang="de-DE" sz="22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it</a:t>
            </a:r>
            <a:r>
              <a:rPr lang="de-DE" sz="22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dirty="0" smtClean="0">
                <a:solidFill>
                  <a:srgbClr val="438ECC"/>
                </a:solidFill>
                <a:latin typeface="Courier New"/>
                <a:cs typeface="Courier New"/>
              </a:rPr>
              <a:t>tag</a:t>
            </a:r>
            <a:r>
              <a:rPr lang="de-DE" sz="2200" dirty="0" smtClean="0">
                <a:latin typeface="Courier New"/>
                <a:cs typeface="Courier New"/>
              </a:rPr>
              <a:t> [-s] –m „Release v1.1“ </a:t>
            </a:r>
            <a:r>
              <a:rPr lang="de-DE" sz="2200" dirty="0" smtClean="0">
                <a:solidFill>
                  <a:srgbClr val="F7AA44"/>
                </a:solidFill>
                <a:latin typeface="Courier New"/>
                <a:cs typeface="Courier New"/>
              </a:rPr>
              <a:t>v1.1</a:t>
            </a:r>
          </a:p>
          <a:p>
            <a:pPr marL="0" indent="0">
              <a:buNone/>
            </a:pP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checkout</a:t>
            </a:r>
            <a:r>
              <a:rPr lang="de-DE" sz="22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latin typeface="Courier New"/>
                <a:cs typeface="Courier New"/>
              </a:rPr>
              <a:t>develop</a:t>
            </a: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merge</a:t>
            </a:r>
            <a:r>
              <a:rPr lang="de-DE" sz="22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200" dirty="0" smtClean="0">
                <a:latin typeface="Courier New"/>
                <a:cs typeface="Courier New"/>
              </a:rPr>
              <a:t>--</a:t>
            </a:r>
            <a:r>
              <a:rPr lang="de-DE" sz="2200" dirty="0" err="1" smtClean="0">
                <a:latin typeface="Courier New"/>
                <a:cs typeface="Courier New"/>
              </a:rPr>
              <a:t>no</a:t>
            </a:r>
            <a:r>
              <a:rPr lang="de-DE" sz="2200" dirty="0" smtClean="0">
                <a:latin typeface="Courier New"/>
                <a:cs typeface="Courier New"/>
              </a:rPr>
              <a:t>-ff 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hotfix</a:t>
            </a:r>
            <a:r>
              <a:rPr lang="de-DE" sz="2200" dirty="0" smtClean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exceptionInRESTCall</a:t>
            </a:r>
            <a:endParaRPr lang="de-DE" sz="2200" dirty="0" smtClean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branch</a:t>
            </a:r>
            <a:r>
              <a:rPr lang="de-DE" sz="22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200" dirty="0" smtClean="0">
                <a:latin typeface="Courier New"/>
                <a:cs typeface="Courier New"/>
              </a:rPr>
              <a:t>–</a:t>
            </a:r>
            <a:r>
              <a:rPr lang="de-DE" sz="2200" dirty="0">
                <a:latin typeface="Courier New"/>
                <a:cs typeface="Courier New"/>
              </a:rPr>
              <a:t>d </a:t>
            </a:r>
            <a:r>
              <a:rPr lang="de-DE" sz="2200" dirty="0" err="1">
                <a:solidFill>
                  <a:srgbClr val="F7AA44"/>
                </a:solidFill>
                <a:latin typeface="Courier New"/>
                <a:cs typeface="Courier New"/>
              </a:rPr>
              <a:t>hotfix</a:t>
            </a:r>
            <a:r>
              <a:rPr lang="de-DE" sz="2200" dirty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2200" dirty="0" err="1">
                <a:solidFill>
                  <a:srgbClr val="F7AA44"/>
                </a:solidFill>
                <a:latin typeface="Courier New"/>
                <a:cs typeface="Courier New"/>
              </a:rPr>
              <a:t>exceptionInRESTCall</a:t>
            </a:r>
            <a:endParaRPr lang="de-DE" sz="2200" dirty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3000" dirty="0" smtClean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– HOTFIX ERSTELLEN (II)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209935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- GITFLOW ÜBERSICHT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738" y="1051356"/>
            <a:ext cx="8531377" cy="5041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4130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4472140" cy="5084763"/>
          </a:xfrm>
        </p:spPr>
        <p:txBody>
          <a:bodyPr>
            <a:normAutofit/>
          </a:bodyPr>
          <a:lstStyle/>
          <a:p>
            <a:r>
              <a:rPr lang="de-DE" sz="2400" dirty="0" err="1" smtClean="0"/>
              <a:t>Bash</a:t>
            </a:r>
            <a:r>
              <a:rPr lang="de-DE" sz="2400" dirty="0" smtClean="0"/>
              <a:t> </a:t>
            </a:r>
            <a:r>
              <a:rPr lang="de-DE" sz="2400" dirty="0" err="1" smtClean="0"/>
              <a:t>Scripte</a:t>
            </a:r>
            <a:r>
              <a:rPr lang="de-DE" sz="2400" dirty="0" smtClean="0"/>
              <a:t>:</a:t>
            </a:r>
          </a:p>
          <a:p>
            <a:pPr lvl="1"/>
            <a:r>
              <a:rPr lang="de-DE" sz="2000" dirty="0"/>
              <a:t>https://</a:t>
            </a:r>
            <a:r>
              <a:rPr lang="de-DE" sz="2000" dirty="0" err="1"/>
              <a:t>github.com</a:t>
            </a:r>
            <a:r>
              <a:rPr lang="de-DE" sz="2000" dirty="0"/>
              <a:t>/</a:t>
            </a:r>
            <a:r>
              <a:rPr lang="de-DE" sz="2000" dirty="0" err="1"/>
              <a:t>nvie</a:t>
            </a:r>
            <a:r>
              <a:rPr lang="de-DE" sz="2000" dirty="0"/>
              <a:t>/</a:t>
            </a:r>
            <a:r>
              <a:rPr lang="de-DE" sz="2000" dirty="0" err="1" smtClean="0"/>
              <a:t>gitflow</a:t>
            </a:r>
            <a:endParaRPr lang="de-DE" sz="2000" dirty="0" smtClean="0"/>
          </a:p>
          <a:p>
            <a:endParaRPr lang="de-DE" sz="2400" dirty="0" smtClean="0"/>
          </a:p>
          <a:p>
            <a:r>
              <a:rPr lang="de-DE" sz="2400" dirty="0" err="1" smtClean="0"/>
              <a:t>SmartGit</a:t>
            </a:r>
            <a:r>
              <a:rPr lang="de-DE" sz="2400" dirty="0" smtClean="0"/>
              <a:t>, </a:t>
            </a:r>
            <a:r>
              <a:rPr lang="de-DE" sz="2400" dirty="0" err="1" smtClean="0"/>
              <a:t>SourceTree</a:t>
            </a:r>
            <a:r>
              <a:rPr lang="de-DE" sz="2400" dirty="0" smtClean="0"/>
              <a:t>, IDEA </a:t>
            </a:r>
          </a:p>
          <a:p>
            <a:endParaRPr lang="de-DE" sz="2400" dirty="0" smtClean="0"/>
          </a:p>
          <a:p>
            <a:r>
              <a:rPr lang="de-DE" sz="2400" dirty="0" err="1" smtClean="0"/>
              <a:t>Atlassian</a:t>
            </a:r>
            <a:endParaRPr lang="de-DE" sz="2400" dirty="0" smtClean="0"/>
          </a:p>
          <a:p>
            <a:pPr lvl="1"/>
            <a:r>
              <a:rPr lang="de-DE" sz="2000" dirty="0" err="1" smtClean="0"/>
              <a:t>Maven</a:t>
            </a:r>
            <a:endParaRPr lang="de-DE" sz="2000" dirty="0" smtClean="0"/>
          </a:p>
          <a:p>
            <a:pPr lvl="1"/>
            <a:r>
              <a:rPr lang="de-DE" sz="2000" dirty="0" err="1" smtClean="0"/>
              <a:t>JGit</a:t>
            </a:r>
            <a:endParaRPr lang="de-DE" sz="2000" dirty="0" smtClean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- GITFLOW-TOOLS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 rotWithShape="1">
          <a:blip r:embed="rId2"/>
          <a:srcRect l="1935" t="1878" r="1671"/>
          <a:stretch/>
        </p:blipFill>
        <p:spPr>
          <a:xfrm>
            <a:off x="4979744" y="1041400"/>
            <a:ext cx="3782779" cy="3825661"/>
          </a:xfrm>
          <a:prstGeom prst="rect">
            <a:avLst/>
          </a:prstGeom>
          <a:ln>
            <a:solidFill>
              <a:srgbClr val="4D4D4D"/>
            </a:solidFill>
          </a:ln>
        </p:spPr>
      </p:pic>
    </p:spTree>
    <p:extLst>
      <p:ext uri="{BB962C8B-B14F-4D97-AF65-F5344CB8AC3E}">
        <p14:creationId xmlns:p14="http://schemas.microsoft.com/office/powerpoint/2010/main" val="13091903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267920"/>
          </a:xfrm>
        </p:spPr>
        <p:txBody>
          <a:bodyPr>
            <a:normAutofit/>
          </a:bodyPr>
          <a:lstStyle/>
          <a:p>
            <a:r>
              <a:rPr lang="de-DE" sz="2400" dirty="0" smtClean="0"/>
              <a:t>Release-Notes erzeugen</a:t>
            </a:r>
          </a:p>
          <a:p>
            <a:pPr marL="457200" lvl="1" indent="0">
              <a:buNone/>
            </a:pPr>
            <a:r>
              <a:rPr lang="de-DE" sz="1400" dirty="0">
                <a:latin typeface="Courier New"/>
                <a:cs typeface="Courier New"/>
              </a:rPr>
              <a:t>$ </a:t>
            </a: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checkout</a:t>
            </a:r>
            <a:r>
              <a:rPr lang="de-DE" sz="1400" b="1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master</a:t>
            </a:r>
            <a:endParaRPr lang="de-DE" sz="1400" b="1" dirty="0" smtClean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de-DE" sz="1400" dirty="0" smtClean="0">
                <a:latin typeface="Courier New"/>
                <a:cs typeface="Courier New"/>
              </a:rPr>
              <a:t>$ </a:t>
            </a: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solidFill>
                  <a:srgbClr val="438ECC"/>
                </a:solidFill>
                <a:latin typeface="Courier New"/>
                <a:cs typeface="Courier New"/>
              </a:rPr>
              <a:t>log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solidFill>
                  <a:srgbClr val="84A4C1"/>
                </a:solidFill>
                <a:latin typeface="Courier New"/>
                <a:cs typeface="Courier New"/>
              </a:rPr>
              <a:t>--</a:t>
            </a:r>
            <a:r>
              <a:rPr lang="de-DE" sz="1400" b="1" dirty="0" err="1">
                <a:solidFill>
                  <a:srgbClr val="84A4C1"/>
                </a:solidFill>
                <a:latin typeface="Courier New"/>
                <a:cs typeface="Courier New"/>
              </a:rPr>
              <a:t>oneline</a:t>
            </a:r>
            <a:r>
              <a:rPr lang="de-DE" sz="1400" b="1" dirty="0">
                <a:solidFill>
                  <a:srgbClr val="84A4C1"/>
                </a:solidFill>
                <a:latin typeface="Courier New"/>
                <a:cs typeface="Courier New"/>
              </a:rPr>
              <a:t> --first-</a:t>
            </a:r>
            <a:r>
              <a:rPr lang="de-DE" sz="1400" b="1" dirty="0" err="1">
                <a:solidFill>
                  <a:srgbClr val="84A4C1"/>
                </a:solidFill>
                <a:latin typeface="Courier New"/>
                <a:cs typeface="Courier New"/>
              </a:rPr>
              <a:t>parent</a:t>
            </a:r>
            <a:r>
              <a:rPr lang="de-DE" sz="1400" b="1" dirty="0">
                <a:solidFill>
                  <a:srgbClr val="84A4C1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HEAD^..HEAD^2</a:t>
            </a:r>
          </a:p>
          <a:p>
            <a:pPr marL="457200" lvl="1" indent="0">
              <a:buNone/>
            </a:pPr>
            <a:r>
              <a:rPr lang="de-DE" sz="1400" dirty="0">
                <a:latin typeface="Courier New"/>
                <a:cs typeface="Courier New"/>
              </a:rPr>
              <a:t>2388f93 Release 0.2 fertig</a:t>
            </a:r>
          </a:p>
          <a:p>
            <a:pPr marL="457200" lvl="1" indent="0">
              <a:buNone/>
            </a:pPr>
            <a:r>
              <a:rPr lang="de-DE" sz="1400" dirty="0">
                <a:latin typeface="Courier New"/>
                <a:cs typeface="Courier New"/>
              </a:rPr>
              <a:t>09120b4 </a:t>
            </a:r>
            <a:r>
              <a:rPr lang="de-DE" sz="1400" dirty="0" err="1">
                <a:latin typeface="Courier New"/>
                <a:cs typeface="Courier New"/>
              </a:rPr>
              <a:t>Finished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err="1">
                <a:latin typeface="Courier New"/>
                <a:cs typeface="Courier New"/>
              </a:rPr>
              <a:t>feature</a:t>
            </a:r>
            <a:r>
              <a:rPr lang="de-DE" sz="1400" dirty="0">
                <a:latin typeface="Courier New"/>
                <a:cs typeface="Courier New"/>
              </a:rPr>
              <a:t>/</a:t>
            </a:r>
            <a:r>
              <a:rPr lang="de-DE" sz="1400" dirty="0" err="1">
                <a:latin typeface="Courier New"/>
                <a:cs typeface="Courier New"/>
              </a:rPr>
              <a:t>inspectPerformance</a:t>
            </a:r>
            <a:r>
              <a:rPr lang="de-DE" sz="1400" dirty="0">
                <a:latin typeface="Courier New"/>
                <a:cs typeface="Courier New"/>
              </a:rPr>
              <a:t> (</a:t>
            </a:r>
            <a:r>
              <a:rPr lang="de-DE" sz="1400" dirty="0" err="1">
                <a:latin typeface="Courier New"/>
                <a:cs typeface="Courier New"/>
              </a:rPr>
              <a:t>Merged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err="1">
                <a:latin typeface="Courier New"/>
                <a:cs typeface="Courier New"/>
              </a:rPr>
              <a:t>into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err="1">
                <a:latin typeface="Courier New"/>
                <a:cs typeface="Courier New"/>
              </a:rPr>
              <a:t>develop</a:t>
            </a:r>
            <a:r>
              <a:rPr lang="de-DE" sz="1400" dirty="0">
                <a:latin typeface="Courier New"/>
                <a:cs typeface="Courier New"/>
              </a:rPr>
              <a:t>)</a:t>
            </a:r>
          </a:p>
          <a:p>
            <a:pPr marL="457200" lvl="1" indent="0">
              <a:buNone/>
            </a:pPr>
            <a:r>
              <a:rPr lang="de-DE" sz="1400" dirty="0">
                <a:latin typeface="Courier New"/>
                <a:cs typeface="Courier New"/>
              </a:rPr>
              <a:t>a945780 </a:t>
            </a:r>
            <a:r>
              <a:rPr lang="de-DE" sz="1400" dirty="0" err="1">
                <a:latin typeface="Courier New"/>
                <a:cs typeface="Courier New"/>
              </a:rPr>
              <a:t>Finished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err="1">
                <a:latin typeface="Courier New"/>
                <a:cs typeface="Courier New"/>
              </a:rPr>
              <a:t>feature</a:t>
            </a:r>
            <a:r>
              <a:rPr lang="de-DE" sz="1400" dirty="0">
                <a:latin typeface="Courier New"/>
                <a:cs typeface="Courier New"/>
              </a:rPr>
              <a:t>/</a:t>
            </a:r>
            <a:r>
              <a:rPr lang="de-DE" sz="1400" dirty="0" err="1">
                <a:latin typeface="Courier New"/>
                <a:cs typeface="Courier New"/>
              </a:rPr>
              <a:t>upgradeSpringVersion</a:t>
            </a:r>
            <a:r>
              <a:rPr lang="de-DE" sz="1400" dirty="0">
                <a:latin typeface="Courier New"/>
                <a:cs typeface="Courier New"/>
              </a:rPr>
              <a:t> (</a:t>
            </a:r>
            <a:r>
              <a:rPr lang="de-DE" sz="1400" dirty="0" err="1">
                <a:latin typeface="Courier New"/>
                <a:cs typeface="Courier New"/>
              </a:rPr>
              <a:t>Merged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err="1">
                <a:latin typeface="Courier New"/>
                <a:cs typeface="Courier New"/>
              </a:rPr>
              <a:t>into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err="1">
                <a:latin typeface="Courier New"/>
                <a:cs typeface="Courier New"/>
              </a:rPr>
              <a:t>develop</a:t>
            </a:r>
            <a:r>
              <a:rPr lang="de-DE" sz="1400" dirty="0">
                <a:latin typeface="Courier New"/>
                <a:cs typeface="Courier New"/>
              </a:rPr>
              <a:t>)</a:t>
            </a:r>
          </a:p>
          <a:p>
            <a:pPr marL="457200" lvl="1" indent="0">
              <a:buNone/>
            </a:pPr>
            <a:r>
              <a:rPr lang="de-DE" sz="1400" dirty="0">
                <a:latin typeface="Courier New"/>
                <a:cs typeface="Courier New"/>
              </a:rPr>
              <a:t>6120529 </a:t>
            </a:r>
            <a:r>
              <a:rPr lang="de-DE" sz="1400" dirty="0" err="1">
                <a:latin typeface="Courier New"/>
                <a:cs typeface="Courier New"/>
              </a:rPr>
              <a:t>Merge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err="1">
                <a:latin typeface="Courier New"/>
                <a:cs typeface="Courier New"/>
              </a:rPr>
              <a:t>Branch</a:t>
            </a:r>
            <a:r>
              <a:rPr lang="de-DE" sz="1400" dirty="0">
                <a:latin typeface="Courier New"/>
                <a:cs typeface="Courier New"/>
              </a:rPr>
              <a:t> '</a:t>
            </a:r>
            <a:r>
              <a:rPr lang="de-DE" sz="1400" dirty="0" err="1">
                <a:latin typeface="Courier New"/>
                <a:cs typeface="Courier New"/>
              </a:rPr>
              <a:t>release</a:t>
            </a:r>
            <a:r>
              <a:rPr lang="de-DE" sz="1400" dirty="0">
                <a:latin typeface="Courier New"/>
                <a:cs typeface="Courier New"/>
              </a:rPr>
              <a:t>/v0.1' </a:t>
            </a:r>
            <a:r>
              <a:rPr lang="de-DE" sz="1400" dirty="0" err="1">
                <a:latin typeface="Courier New"/>
                <a:cs typeface="Courier New"/>
              </a:rPr>
              <a:t>into</a:t>
            </a:r>
            <a:r>
              <a:rPr lang="de-DE" sz="1400" dirty="0">
                <a:latin typeface="Courier New"/>
                <a:cs typeface="Courier New"/>
              </a:rPr>
              <a:t> '</a:t>
            </a:r>
            <a:r>
              <a:rPr lang="de-DE" sz="1400" dirty="0" err="1" smtClean="0">
                <a:latin typeface="Courier New"/>
                <a:cs typeface="Courier New"/>
              </a:rPr>
              <a:t>develop</a:t>
            </a:r>
            <a:r>
              <a:rPr lang="de-DE" sz="1400" dirty="0" smtClean="0">
                <a:latin typeface="Courier New"/>
                <a:cs typeface="Courier New"/>
              </a:rPr>
              <a:t>‘</a:t>
            </a:r>
          </a:p>
          <a:p>
            <a:endParaRPr lang="de-DE" sz="2400" dirty="0" smtClean="0"/>
          </a:p>
          <a:p>
            <a:r>
              <a:rPr lang="de-DE" sz="2400" dirty="0" smtClean="0"/>
              <a:t>An welchen Features wird gearbeitet?</a:t>
            </a:r>
          </a:p>
          <a:p>
            <a:pPr marL="457200" lvl="1" indent="0">
              <a:buNone/>
            </a:pPr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>
                <a:solidFill>
                  <a:srgbClr val="438ECC"/>
                </a:solidFill>
                <a:latin typeface="Courier New"/>
                <a:cs typeface="Courier New"/>
              </a:rPr>
              <a:t>fetch</a:t>
            </a:r>
            <a:r>
              <a:rPr lang="de-DE" sz="1600" b="1" dirty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>
                <a:solidFill>
                  <a:srgbClr val="F7AA44"/>
                </a:solidFill>
                <a:latin typeface="Courier New"/>
                <a:cs typeface="Courier New"/>
              </a:rPr>
              <a:t>origin</a:t>
            </a:r>
            <a:r>
              <a:rPr lang="de-DE" sz="16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>
                <a:solidFill>
                  <a:srgbClr val="F7AA44"/>
                </a:solidFill>
                <a:latin typeface="Courier New"/>
                <a:cs typeface="Courier New"/>
              </a:rPr>
              <a:t>refs</a:t>
            </a:r>
            <a:r>
              <a:rPr lang="de-DE" sz="1600" b="1" dirty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>
                <a:solidFill>
                  <a:srgbClr val="F7AA44"/>
                </a:solidFill>
                <a:latin typeface="Courier New"/>
                <a:cs typeface="Courier New"/>
              </a:rPr>
              <a:t>heads</a:t>
            </a:r>
            <a:r>
              <a:rPr lang="de-DE" sz="1600" b="1" dirty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>
                <a:solidFill>
                  <a:srgbClr val="F7AA44"/>
                </a:solidFill>
                <a:latin typeface="Courier New"/>
                <a:cs typeface="Courier New"/>
              </a:rPr>
              <a:t>feature</a:t>
            </a:r>
            <a:r>
              <a:rPr lang="de-DE" sz="1600" b="1" dirty="0">
                <a:solidFill>
                  <a:srgbClr val="F7AA44"/>
                </a:solidFill>
                <a:latin typeface="Courier New"/>
                <a:cs typeface="Courier New"/>
              </a:rPr>
              <a:t>/*:</a:t>
            </a:r>
            <a:r>
              <a:rPr lang="de-DE" sz="1600" b="1" dirty="0" err="1">
                <a:solidFill>
                  <a:srgbClr val="F7AA44"/>
                </a:solidFill>
                <a:latin typeface="Courier New"/>
                <a:cs typeface="Courier New"/>
              </a:rPr>
              <a:t>refs</a:t>
            </a:r>
            <a:r>
              <a:rPr lang="de-DE" sz="1600" b="1" dirty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>
                <a:solidFill>
                  <a:srgbClr val="F7AA44"/>
                </a:solidFill>
                <a:latin typeface="Courier New"/>
                <a:cs typeface="Courier New"/>
              </a:rPr>
              <a:t>current</a:t>
            </a:r>
            <a:r>
              <a:rPr lang="de-DE" sz="1600" b="1" dirty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>
                <a:solidFill>
                  <a:srgbClr val="F7AA44"/>
                </a:solidFill>
                <a:latin typeface="Courier New"/>
                <a:cs typeface="Courier New"/>
              </a:rPr>
              <a:t>features</a:t>
            </a:r>
            <a:r>
              <a:rPr lang="de-DE" sz="1600" b="1" dirty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1600" b="1" dirty="0" smtClean="0">
                <a:solidFill>
                  <a:srgbClr val="F7AA44"/>
                </a:solidFill>
                <a:latin typeface="Courier New"/>
                <a:cs typeface="Courier New"/>
              </a:rPr>
              <a:t>*</a:t>
            </a:r>
          </a:p>
          <a:p>
            <a:pPr marL="457200" lvl="1" indent="0">
              <a:buNone/>
            </a:pP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ls</a:t>
            </a:r>
            <a:r>
              <a:rPr lang="de-DE" sz="1600" b="1" dirty="0" smtClean="0">
                <a:solidFill>
                  <a:srgbClr val="438ECC"/>
                </a:solidFill>
                <a:latin typeface="Courier New"/>
                <a:cs typeface="Courier New"/>
              </a:rPr>
              <a:t>-remote </a:t>
            </a:r>
            <a:r>
              <a:rPr lang="de-DE" sz="16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origin</a:t>
            </a:r>
            <a:r>
              <a:rPr lang="de-DE" sz="1600" b="1" dirty="0" smtClean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feature</a:t>
            </a:r>
            <a:r>
              <a:rPr lang="de-DE" sz="1600" b="1" dirty="0" smtClean="0">
                <a:solidFill>
                  <a:srgbClr val="F7AA44"/>
                </a:solidFill>
                <a:latin typeface="Courier New"/>
                <a:cs typeface="Courier New"/>
              </a:rPr>
              <a:t>/*</a:t>
            </a:r>
          </a:p>
          <a:p>
            <a:endParaRPr lang="de-DE" sz="2800" dirty="0" smtClean="0"/>
          </a:p>
          <a:p>
            <a:r>
              <a:rPr lang="de-DE" sz="2400" dirty="0" smtClean="0"/>
              <a:t>Zurücknehmen von Änderungen</a:t>
            </a:r>
          </a:p>
          <a:p>
            <a:pPr marL="457200" lvl="1" indent="0">
              <a:buNone/>
            </a:pPr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g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it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revert</a:t>
            </a:r>
            <a:r>
              <a:rPr lang="de-DE" sz="1600" b="1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1600" b="1" dirty="0" smtClean="0">
                <a:solidFill>
                  <a:srgbClr val="F7AA44"/>
                </a:solidFill>
                <a:latin typeface="Courier New"/>
                <a:cs typeface="Courier New"/>
              </a:rPr>
              <a:t>&lt;</a:t>
            </a:r>
            <a:r>
              <a:rPr lang="de-DE" sz="16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Merge</a:t>
            </a:r>
            <a:r>
              <a:rPr lang="de-DE" sz="1600" b="1" dirty="0" smtClean="0">
                <a:solidFill>
                  <a:srgbClr val="F7AA44"/>
                </a:solidFill>
                <a:latin typeface="Courier New"/>
                <a:cs typeface="Courier New"/>
              </a:rPr>
              <a:t>-Commit&gt;</a:t>
            </a:r>
          </a:p>
          <a:p>
            <a:endParaRPr lang="de-DE" dirty="0" smtClean="0"/>
          </a:p>
          <a:p>
            <a:pPr marL="0" indent="0">
              <a:buNone/>
            </a:pPr>
            <a:endParaRPr lang="de-DE" sz="3000" dirty="0" smtClean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</a:t>
            </a:r>
            <a:r>
              <a:rPr lang="de-DE" dirty="0" smtClean="0"/>
              <a:t>– GITFLOW GOODIES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857623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267920"/>
          </a:xfrm>
        </p:spPr>
        <p:txBody>
          <a:bodyPr>
            <a:normAutofit/>
          </a:bodyPr>
          <a:lstStyle/>
          <a:p>
            <a:r>
              <a:rPr lang="de-DE" sz="2400" dirty="0" smtClean="0"/>
              <a:t>Recht viele </a:t>
            </a:r>
            <a:r>
              <a:rPr lang="de-DE" sz="2400" dirty="0" err="1" smtClean="0"/>
              <a:t>Merges</a:t>
            </a:r>
            <a:endParaRPr lang="de-DE" sz="2400" dirty="0" smtClean="0"/>
          </a:p>
          <a:p>
            <a:pPr lvl="1"/>
            <a:r>
              <a:rPr lang="de-DE" sz="2000" dirty="0" err="1" smtClean="0">
                <a:solidFill>
                  <a:srgbClr val="009587"/>
                </a:solidFill>
              </a:rPr>
              <a:t>release</a:t>
            </a:r>
            <a:r>
              <a:rPr lang="de-DE" sz="2000" dirty="0" smtClean="0">
                <a:solidFill>
                  <a:srgbClr val="009587"/>
                </a:solidFill>
              </a:rPr>
              <a:t> </a:t>
            </a:r>
            <a:r>
              <a:rPr lang="de-DE" sz="2000" dirty="0" smtClean="0"/>
              <a:t>nach </a:t>
            </a:r>
            <a:r>
              <a:rPr lang="de-DE" sz="2000" dirty="0" err="1" smtClean="0">
                <a:solidFill>
                  <a:srgbClr val="009587"/>
                </a:solidFill>
              </a:rPr>
              <a:t>master</a:t>
            </a:r>
            <a:r>
              <a:rPr lang="de-DE" sz="2000" dirty="0" smtClean="0">
                <a:solidFill>
                  <a:srgbClr val="009587"/>
                </a:solidFill>
              </a:rPr>
              <a:t> </a:t>
            </a:r>
            <a:r>
              <a:rPr lang="de-DE" sz="2000" dirty="0" smtClean="0"/>
              <a:t>und </a:t>
            </a:r>
            <a:r>
              <a:rPr lang="de-DE" sz="2000" dirty="0" err="1" smtClean="0">
                <a:solidFill>
                  <a:srgbClr val="009587"/>
                </a:solidFill>
              </a:rPr>
              <a:t>develop</a:t>
            </a:r>
            <a:endParaRPr lang="de-DE" sz="2000" dirty="0" smtClean="0">
              <a:solidFill>
                <a:srgbClr val="009587"/>
              </a:solidFill>
            </a:endParaRPr>
          </a:p>
          <a:p>
            <a:pPr lvl="1"/>
            <a:r>
              <a:rPr lang="de-DE" sz="2000" dirty="0" err="1" smtClean="0">
                <a:solidFill>
                  <a:srgbClr val="009587"/>
                </a:solidFill>
              </a:rPr>
              <a:t>hotfix</a:t>
            </a:r>
            <a:r>
              <a:rPr lang="de-DE" sz="2000" dirty="0" smtClean="0">
                <a:solidFill>
                  <a:srgbClr val="009587"/>
                </a:solidFill>
              </a:rPr>
              <a:t> </a:t>
            </a:r>
            <a:r>
              <a:rPr lang="de-DE" sz="2000" dirty="0" smtClean="0"/>
              <a:t>nach </a:t>
            </a:r>
            <a:r>
              <a:rPr lang="de-DE" sz="2000" dirty="0" err="1" smtClean="0">
                <a:solidFill>
                  <a:srgbClr val="009587"/>
                </a:solidFill>
              </a:rPr>
              <a:t>master</a:t>
            </a:r>
            <a:r>
              <a:rPr lang="de-DE" sz="2000" dirty="0" smtClean="0">
                <a:solidFill>
                  <a:srgbClr val="009587"/>
                </a:solidFill>
              </a:rPr>
              <a:t> </a:t>
            </a:r>
            <a:r>
              <a:rPr lang="de-DE" sz="2000" dirty="0" smtClean="0"/>
              <a:t>und </a:t>
            </a:r>
            <a:r>
              <a:rPr lang="de-DE" sz="2000" dirty="0" err="1" smtClean="0">
                <a:solidFill>
                  <a:srgbClr val="009587"/>
                </a:solidFill>
              </a:rPr>
              <a:t>develop</a:t>
            </a:r>
            <a:endParaRPr lang="de-DE" sz="2000" dirty="0" smtClean="0">
              <a:solidFill>
                <a:srgbClr val="009587"/>
              </a:solidFill>
            </a:endParaRPr>
          </a:p>
          <a:p>
            <a:endParaRPr lang="de-DE" sz="2400" dirty="0" smtClean="0"/>
          </a:p>
          <a:p>
            <a:r>
              <a:rPr lang="de-DE" sz="2400" dirty="0" smtClean="0"/>
              <a:t>Was passiert wenn </a:t>
            </a:r>
            <a:r>
              <a:rPr lang="de-DE" sz="2400" dirty="0" err="1" smtClean="0">
                <a:solidFill>
                  <a:srgbClr val="009587"/>
                </a:solidFill>
              </a:rPr>
              <a:t>release</a:t>
            </a:r>
            <a:r>
              <a:rPr lang="de-DE" sz="2400" dirty="0" smtClean="0">
                <a:solidFill>
                  <a:srgbClr val="009587"/>
                </a:solidFill>
              </a:rPr>
              <a:t> </a:t>
            </a:r>
            <a:r>
              <a:rPr lang="de-DE" sz="2400" b="1" i="1" dirty="0" smtClean="0"/>
              <a:t>und</a:t>
            </a:r>
            <a:r>
              <a:rPr lang="de-DE" sz="2400" dirty="0" smtClean="0"/>
              <a:t> </a:t>
            </a:r>
            <a:r>
              <a:rPr lang="de-DE" sz="2400" dirty="0" err="1" smtClean="0">
                <a:solidFill>
                  <a:srgbClr val="009587"/>
                </a:solidFill>
              </a:rPr>
              <a:t>hotfix</a:t>
            </a:r>
            <a:r>
              <a:rPr lang="de-DE" sz="2400" dirty="0" smtClean="0">
                <a:solidFill>
                  <a:srgbClr val="009587"/>
                </a:solidFill>
              </a:rPr>
              <a:t> </a:t>
            </a:r>
            <a:r>
              <a:rPr lang="de-DE" sz="2400" dirty="0" smtClean="0"/>
              <a:t>in Arbeit sind?</a:t>
            </a:r>
          </a:p>
          <a:p>
            <a:endParaRPr lang="de-DE" sz="2400" dirty="0" smtClean="0"/>
          </a:p>
          <a:p>
            <a:r>
              <a:rPr lang="de-DE" sz="2400" dirty="0" smtClean="0"/>
              <a:t>Keine Behandlung älterer Releases</a:t>
            </a:r>
          </a:p>
          <a:p>
            <a:endParaRPr lang="de-DE" sz="2400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</a:t>
            </a:r>
            <a:r>
              <a:rPr lang="de-DE" dirty="0" smtClean="0"/>
              <a:t>- GITFLOW PROBLEME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095023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ÜBUNG: GIT FLOW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217720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DIE WORKSHOP-VM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VORBEREITUNG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3924276"/>
            <a:ext cx="6267608" cy="410682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490792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Installation</a:t>
            </a:r>
          </a:p>
          <a:p>
            <a:r>
              <a:rPr lang="de-DE" dirty="0" smtClean="0"/>
              <a:t>Inhalt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61509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GROSSE PROJEKTE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4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3467977"/>
            <a:ext cx="6267608" cy="342233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490792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 smtClean="0"/>
              <a:t>Repositoryaufteilung</a:t>
            </a:r>
            <a:endParaRPr lang="de-DE" dirty="0" smtClean="0"/>
          </a:p>
          <a:p>
            <a:r>
              <a:rPr lang="de-DE" dirty="0" smtClean="0"/>
              <a:t>Submodules</a:t>
            </a:r>
          </a:p>
          <a:p>
            <a:r>
              <a:rPr lang="de-DE" dirty="0" err="1" smtClean="0"/>
              <a:t>Subtrees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89787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HINTERGRUND: KOMPLEXE PROJEKTE</a:t>
            </a:r>
            <a:endParaRPr lang="de-DE" dirty="0"/>
          </a:p>
        </p:txBody>
      </p:sp>
      <p:pic>
        <p:nvPicPr>
          <p:cNvPr id="2" name="Bild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00" y="980728"/>
            <a:ext cx="7683500" cy="519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2022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REPOSITORY AUFTEILUNG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700" y="1124744"/>
            <a:ext cx="6565900" cy="3416300"/>
          </a:xfrm>
          <a:prstGeom prst="rect">
            <a:avLst/>
          </a:prstGeom>
        </p:spPr>
      </p:pic>
      <p:sp>
        <p:nvSpPr>
          <p:cNvPr id="6" name="Rechteck 5"/>
          <p:cNvSpPr/>
          <p:nvPr/>
        </p:nvSpPr>
        <p:spPr>
          <a:xfrm>
            <a:off x="1282700" y="4725144"/>
            <a:ext cx="279005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>
                <a:solidFill>
                  <a:srgbClr val="4D4D4D"/>
                </a:solidFill>
              </a:rPr>
              <a:t>Release-Einheit</a:t>
            </a:r>
          </a:p>
          <a:p>
            <a:pPr>
              <a:buFont typeface="Arial"/>
              <a:buChar char="•"/>
            </a:pPr>
            <a:r>
              <a:rPr lang="de-DE" dirty="0">
                <a:solidFill>
                  <a:srgbClr val="4D4D4D"/>
                </a:solidFill>
              </a:rPr>
              <a:t> eigene Version</a:t>
            </a:r>
          </a:p>
          <a:p>
            <a:pPr>
              <a:buFont typeface="Arial"/>
              <a:buChar char="•"/>
            </a:pPr>
            <a:r>
              <a:rPr lang="de-DE" dirty="0">
                <a:solidFill>
                  <a:srgbClr val="4D4D4D"/>
                </a:solidFill>
              </a:rPr>
              <a:t> eigenen Lebenszyklus</a:t>
            </a:r>
          </a:p>
        </p:txBody>
      </p:sp>
      <p:sp>
        <p:nvSpPr>
          <p:cNvPr id="7" name="Rechteck 6"/>
          <p:cNvSpPr/>
          <p:nvPr/>
        </p:nvSpPr>
        <p:spPr>
          <a:xfrm>
            <a:off x="6156176" y="4725144"/>
            <a:ext cx="2286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 err="1">
                <a:solidFill>
                  <a:srgbClr val="4D4D4D"/>
                </a:solidFill>
              </a:rPr>
              <a:t>Git</a:t>
            </a:r>
            <a:r>
              <a:rPr lang="de-DE" dirty="0">
                <a:solidFill>
                  <a:srgbClr val="4D4D4D"/>
                </a:solidFill>
              </a:rPr>
              <a:t>-Repository</a:t>
            </a:r>
          </a:p>
          <a:p>
            <a:pPr>
              <a:buFont typeface="Arial"/>
              <a:buChar char="•"/>
            </a:pPr>
            <a:r>
              <a:rPr lang="de-DE" dirty="0">
                <a:solidFill>
                  <a:srgbClr val="4D4D4D"/>
                </a:solidFill>
              </a:rPr>
              <a:t> eigene </a:t>
            </a:r>
            <a:r>
              <a:rPr lang="de-DE" dirty="0" err="1">
                <a:solidFill>
                  <a:srgbClr val="4D4D4D"/>
                </a:solidFill>
              </a:rPr>
              <a:t>Branches</a:t>
            </a:r>
            <a:endParaRPr lang="de-DE" dirty="0">
              <a:solidFill>
                <a:srgbClr val="4D4D4D"/>
              </a:solidFill>
            </a:endParaRPr>
          </a:p>
          <a:p>
            <a:pPr>
              <a:buFont typeface="Arial"/>
              <a:buChar char="•"/>
            </a:pPr>
            <a:r>
              <a:rPr lang="de-DE" dirty="0">
                <a:solidFill>
                  <a:srgbClr val="4D4D4D"/>
                </a:solidFill>
              </a:rPr>
              <a:t> eigene Tags</a:t>
            </a:r>
          </a:p>
        </p:txBody>
      </p:sp>
    </p:spTree>
    <p:extLst>
      <p:ext uri="{BB962C8B-B14F-4D97-AF65-F5344CB8AC3E}">
        <p14:creationId xmlns:p14="http://schemas.microsoft.com/office/powerpoint/2010/main" val="11626108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/>
          <p:cNvSpPr>
            <a:spLocks noGrp="1"/>
          </p:cNvSpPr>
          <p:nvPr>
            <p:ph idx="1"/>
          </p:nvPr>
        </p:nvSpPr>
        <p:spPr>
          <a:xfrm>
            <a:off x="315884" y="908720"/>
            <a:ext cx="8512232" cy="154503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2400" b="1" dirty="0" err="1"/>
              <a:t>Dependency</a:t>
            </a:r>
            <a:r>
              <a:rPr lang="de-DE" sz="2400" b="1" dirty="0"/>
              <a:t> Manager</a:t>
            </a:r>
          </a:p>
          <a:p>
            <a:pPr marL="0" indent="0">
              <a:buNone/>
            </a:pPr>
            <a:r>
              <a:rPr lang="de-DE" sz="2000" dirty="0" err="1"/>
              <a:t>Maven</a:t>
            </a:r>
            <a:r>
              <a:rPr lang="de-DE" sz="2000" dirty="0"/>
              <a:t>, Ivy, </a:t>
            </a:r>
            <a:r>
              <a:rPr lang="de-DE" sz="2000" dirty="0" err="1" smtClean="0"/>
              <a:t>Gradle</a:t>
            </a:r>
            <a:r>
              <a:rPr lang="de-DE" sz="2000" dirty="0" smtClean="0"/>
              <a:t>, P2 | </a:t>
            </a:r>
            <a:r>
              <a:rPr lang="de-DE" sz="2000" dirty="0" err="1" smtClean="0"/>
              <a:t>npm</a:t>
            </a:r>
            <a:r>
              <a:rPr lang="de-DE" sz="2000" dirty="0" smtClean="0"/>
              <a:t>, </a:t>
            </a:r>
            <a:r>
              <a:rPr lang="de-DE" sz="2000" dirty="0" err="1" smtClean="0"/>
              <a:t>RequireJS</a:t>
            </a:r>
            <a:r>
              <a:rPr lang="de-DE" sz="2000" dirty="0" smtClean="0"/>
              <a:t> | </a:t>
            </a:r>
            <a:r>
              <a:rPr lang="de-DE" sz="2000" dirty="0" err="1" smtClean="0"/>
              <a:t>Leiningen</a:t>
            </a:r>
            <a:r>
              <a:rPr lang="de-DE" sz="2000" dirty="0" smtClean="0"/>
              <a:t>, SBT</a:t>
            </a:r>
            <a:endParaRPr lang="de-DE" sz="2000" dirty="0"/>
          </a:p>
          <a:p>
            <a:pPr marL="0" indent="0">
              <a:buNone/>
            </a:pPr>
            <a:endParaRPr lang="de-DE" sz="20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HOMOGENE MODULE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600" y="1844824"/>
            <a:ext cx="5892800" cy="421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4011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INHOMOGENE MODULE (I)</a:t>
            </a:r>
            <a:endParaRPr lang="de-DE" dirty="0"/>
          </a:p>
        </p:txBody>
      </p:sp>
      <p:sp>
        <p:nvSpPr>
          <p:cNvPr id="22" name="Textfeld 21"/>
          <p:cNvSpPr txBox="1"/>
          <p:nvPr/>
        </p:nvSpPr>
        <p:spPr>
          <a:xfrm>
            <a:off x="315884" y="5373216"/>
            <a:ext cx="85122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 smtClean="0">
                <a:solidFill>
                  <a:srgbClr val="4D4D4D"/>
                </a:solidFill>
              </a:rPr>
              <a:t>Inhomogene Infrastruktur</a:t>
            </a:r>
          </a:p>
          <a:p>
            <a:pPr marL="342900" indent="-342900">
              <a:buFont typeface="Arial"/>
              <a:buChar char="•"/>
            </a:pPr>
            <a:r>
              <a:rPr lang="de-DE" dirty="0" smtClean="0">
                <a:solidFill>
                  <a:srgbClr val="4D4D4D"/>
                </a:solidFill>
              </a:rPr>
              <a:t>Einbinden von (externen) </a:t>
            </a:r>
            <a:r>
              <a:rPr lang="de-DE" dirty="0" err="1" smtClean="0">
                <a:solidFill>
                  <a:srgbClr val="4D4D4D"/>
                </a:solidFill>
              </a:rPr>
              <a:t>Sourcen</a:t>
            </a:r>
            <a:r>
              <a:rPr lang="de-DE" dirty="0" smtClean="0">
                <a:solidFill>
                  <a:srgbClr val="4D4D4D"/>
                </a:solidFill>
              </a:rPr>
              <a:t> und Ressourcen erforderlich</a:t>
            </a:r>
          </a:p>
          <a:p>
            <a:pPr marL="342900" indent="-342900">
              <a:buFont typeface="Arial"/>
              <a:buChar char="•"/>
            </a:pPr>
            <a:r>
              <a:rPr lang="de-DE" dirty="0" smtClean="0">
                <a:solidFill>
                  <a:srgbClr val="4D4D4D"/>
                </a:solidFill>
              </a:rPr>
              <a:t>Globales </a:t>
            </a:r>
            <a:r>
              <a:rPr lang="de-DE" dirty="0" err="1" smtClean="0">
                <a:solidFill>
                  <a:srgbClr val="4D4D4D"/>
                </a:solidFill>
              </a:rPr>
              <a:t>Build</a:t>
            </a:r>
            <a:r>
              <a:rPr lang="de-DE" dirty="0" smtClean="0">
                <a:solidFill>
                  <a:srgbClr val="4D4D4D"/>
                </a:solidFill>
              </a:rPr>
              <a:t> notwendig</a:t>
            </a:r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055690"/>
            <a:ext cx="6400800" cy="407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1158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INHOMOGENE MODULE (II)</a:t>
            </a:r>
            <a:endParaRPr lang="de-DE" dirty="0"/>
          </a:p>
        </p:txBody>
      </p:sp>
      <p:sp>
        <p:nvSpPr>
          <p:cNvPr id="22" name="Textfeld 21"/>
          <p:cNvSpPr txBox="1"/>
          <p:nvPr/>
        </p:nvSpPr>
        <p:spPr>
          <a:xfrm>
            <a:off x="315884" y="5373216"/>
            <a:ext cx="85122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>
                <a:solidFill>
                  <a:srgbClr val="009587"/>
                </a:solidFill>
              </a:rPr>
              <a:t>Submodule</a:t>
            </a:r>
            <a:r>
              <a:rPr lang="de-DE" sz="2000" b="1" dirty="0">
                <a:solidFill>
                  <a:srgbClr val="4D4D4D"/>
                </a:solidFill>
              </a:rPr>
              <a:t> oder </a:t>
            </a:r>
            <a:r>
              <a:rPr lang="de-DE" sz="2000" b="1" dirty="0" err="1" smtClean="0">
                <a:solidFill>
                  <a:srgbClr val="009587"/>
                </a:solidFill>
              </a:rPr>
              <a:t>Subtree</a:t>
            </a:r>
            <a:endParaRPr lang="de-DE" sz="2000" b="1" dirty="0">
              <a:solidFill>
                <a:srgbClr val="009587"/>
              </a:solidFill>
            </a:endParaRPr>
          </a:p>
          <a:p>
            <a:pPr marL="342900" indent="-342900">
              <a:buFont typeface="Arial"/>
              <a:buChar char="•"/>
            </a:pPr>
            <a:r>
              <a:rPr lang="de-DE" dirty="0" smtClean="0">
                <a:solidFill>
                  <a:srgbClr val="4D4D4D"/>
                </a:solidFill>
              </a:rPr>
              <a:t>Einbinden von externen </a:t>
            </a:r>
            <a:r>
              <a:rPr lang="de-DE" dirty="0" err="1" smtClean="0">
                <a:solidFill>
                  <a:srgbClr val="4D4D4D"/>
                </a:solidFill>
              </a:rPr>
              <a:t>Git-Repositories</a:t>
            </a:r>
            <a:endParaRPr lang="de-DE" dirty="0" smtClean="0">
              <a:solidFill>
                <a:srgbClr val="4D4D4D"/>
              </a:solidFill>
            </a:endParaRPr>
          </a:p>
          <a:p>
            <a:pPr marL="342900" indent="-342900">
              <a:buFont typeface="Arial"/>
              <a:buChar char="•"/>
            </a:pPr>
            <a:r>
              <a:rPr lang="de-DE" dirty="0" smtClean="0">
                <a:solidFill>
                  <a:srgbClr val="4D4D4D"/>
                </a:solidFill>
              </a:rPr>
              <a:t>Exakter Stand wird </a:t>
            </a:r>
            <a:r>
              <a:rPr lang="de-DE" dirty="0" err="1" smtClean="0">
                <a:solidFill>
                  <a:srgbClr val="4D4D4D"/>
                </a:solidFill>
              </a:rPr>
              <a:t>versioniert</a:t>
            </a:r>
            <a:endParaRPr lang="de-DE" dirty="0" smtClean="0">
              <a:solidFill>
                <a:srgbClr val="4D4D4D"/>
              </a:solidFill>
            </a:endParaRPr>
          </a:p>
        </p:txBody>
      </p:sp>
      <p:pic>
        <p:nvPicPr>
          <p:cNvPr id="9" name="Bild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0844" y="451812"/>
            <a:ext cx="7112000" cy="504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3670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Submodule</a:t>
            </a:r>
            <a:endParaRPr lang="de-DE" dirty="0"/>
          </a:p>
        </p:txBody>
      </p:sp>
      <p:pic>
        <p:nvPicPr>
          <p:cNvPr id="17" name="Bild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1697" y="1061184"/>
            <a:ext cx="4900450" cy="4883134"/>
          </a:xfrm>
          <a:prstGeom prst="rect">
            <a:avLst/>
          </a:prstGeom>
        </p:spPr>
      </p:pic>
      <p:sp>
        <p:nvSpPr>
          <p:cNvPr id="18" name="Shape 521"/>
          <p:cNvSpPr/>
          <p:nvPr/>
        </p:nvSpPr>
        <p:spPr>
          <a:xfrm>
            <a:off x="4625575" y="6083002"/>
            <a:ext cx="2236572" cy="2371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70000" lnSpcReduction="20000"/>
          </a:bodyPr>
          <a:lstStyle>
            <a:lvl1pPr algn="l" defTabSz="566674">
              <a:buFont typeface="Gill Sans"/>
              <a:defRPr sz="1358">
                <a:solidFill>
                  <a:srgbClr val="5E5E5E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358" dirty="0">
                <a:solidFill>
                  <a:srgbClr val="5E5E5E"/>
                </a:solidFill>
              </a:rPr>
              <a:t>* aus „Git - Grundlagen und Workflows“</a:t>
            </a:r>
          </a:p>
        </p:txBody>
      </p:sp>
    </p:spTree>
    <p:extLst>
      <p:ext uri="{BB962C8B-B14F-4D97-AF65-F5344CB8AC3E}">
        <p14:creationId xmlns:p14="http://schemas.microsoft.com/office/powerpoint/2010/main" val="36670244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Subtree</a:t>
            </a:r>
            <a:endParaRPr lang="de-DE" dirty="0"/>
          </a:p>
        </p:txBody>
      </p:sp>
      <p:sp>
        <p:nvSpPr>
          <p:cNvPr id="18" name="Shape 521"/>
          <p:cNvSpPr/>
          <p:nvPr/>
        </p:nvSpPr>
        <p:spPr>
          <a:xfrm>
            <a:off x="4625575" y="6083002"/>
            <a:ext cx="2236572" cy="2371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70000" lnSpcReduction="20000"/>
          </a:bodyPr>
          <a:lstStyle>
            <a:lvl1pPr algn="l" defTabSz="566674">
              <a:buFont typeface="Gill Sans"/>
              <a:defRPr sz="1358">
                <a:solidFill>
                  <a:srgbClr val="5E5E5E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358" dirty="0">
                <a:solidFill>
                  <a:srgbClr val="5E5E5E"/>
                </a:solidFill>
              </a:rPr>
              <a:t>* aus „Git - Grundlagen und Workflows“</a:t>
            </a:r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5269" y="1086249"/>
            <a:ext cx="3931018" cy="4799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8073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>
            <a:spLocks noGrp="1"/>
          </p:cNvSpPr>
          <p:nvPr>
            <p:ph idx="1"/>
          </p:nvPr>
        </p:nvSpPr>
        <p:spPr>
          <a:xfrm>
            <a:off x="315884" y="4221088"/>
            <a:ext cx="8512232" cy="1905075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371460" defTabSz="328600">
              <a:spcBef>
                <a:spcPts val="1336"/>
              </a:spcBef>
              <a:buFont typeface="+mj-lt"/>
              <a:buAutoNum type="arabicPeriod"/>
              <a:defRPr sz="1800"/>
            </a:pPr>
            <a:r>
              <a:rPr dirty="0" smtClean="0"/>
              <a:t>Modul </a:t>
            </a:r>
            <a:r>
              <a:rPr dirty="0"/>
              <a:t>hinzufügen</a:t>
            </a:r>
          </a:p>
          <a:p>
            <a:pPr marL="371460" defTabSz="328600">
              <a:spcBef>
                <a:spcPts val="1336"/>
              </a:spcBef>
              <a:buFont typeface="+mj-lt"/>
              <a:buAutoNum type="arabicPeriod"/>
              <a:defRPr sz="1800"/>
            </a:pPr>
            <a:r>
              <a:rPr dirty="0"/>
              <a:t>Repository mit Modulen klonen</a:t>
            </a:r>
          </a:p>
          <a:p>
            <a:pPr marL="371460" defTabSz="328600">
              <a:spcBef>
                <a:spcPts val="1336"/>
              </a:spcBef>
              <a:buFont typeface="+mj-lt"/>
              <a:buAutoNum type="arabicPeriod"/>
              <a:defRPr sz="1800"/>
            </a:pPr>
            <a:r>
              <a:rPr dirty="0"/>
              <a:t>Neue Version eines Moduls einbinden</a:t>
            </a:r>
          </a:p>
          <a:p>
            <a:pPr marL="371460" defTabSz="328600">
              <a:spcBef>
                <a:spcPts val="1336"/>
              </a:spcBef>
              <a:buFont typeface="+mj-lt"/>
              <a:buAutoNum type="arabicPeriod"/>
              <a:defRPr sz="1800"/>
            </a:pPr>
            <a:r>
              <a:rPr dirty="0"/>
              <a:t>Änderungen in einem Modul durchführen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PRAXIS-BEISPIEL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628800"/>
            <a:ext cx="6400800" cy="185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478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mv="urn:schemas-microsoft-com:mac:vml"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GROSSE PROJEKTE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4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3802605"/>
            <a:ext cx="6267608" cy="342233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490792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 smtClean="0"/>
              <a:t>Repositoryaufteilung</a:t>
            </a:r>
            <a:endParaRPr lang="de-DE" dirty="0" smtClean="0"/>
          </a:p>
          <a:p>
            <a:r>
              <a:rPr lang="de-DE" dirty="0" smtClean="0"/>
              <a:t>Submodules</a:t>
            </a:r>
          </a:p>
          <a:p>
            <a:r>
              <a:rPr lang="de-DE" dirty="0" err="1" smtClean="0"/>
              <a:t>Subtrees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34762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2800" dirty="0" err="1" smtClean="0"/>
              <a:t>Git</a:t>
            </a:r>
            <a:r>
              <a:rPr lang="de-DE" sz="2800" dirty="0" smtClean="0"/>
              <a:t> 2.0</a:t>
            </a:r>
          </a:p>
          <a:p>
            <a:r>
              <a:rPr lang="de-DE" sz="2400" dirty="0">
                <a:solidFill>
                  <a:srgbClr val="438ECC"/>
                </a:solidFill>
              </a:rPr>
              <a:t>http://</a:t>
            </a:r>
            <a:r>
              <a:rPr lang="de-DE" sz="2400" dirty="0" err="1">
                <a:solidFill>
                  <a:srgbClr val="438ECC"/>
                </a:solidFill>
              </a:rPr>
              <a:t>git-scm.com</a:t>
            </a:r>
            <a:r>
              <a:rPr lang="de-DE" sz="2400" dirty="0">
                <a:solidFill>
                  <a:srgbClr val="438ECC"/>
                </a:solidFill>
              </a:rPr>
              <a:t>/</a:t>
            </a:r>
          </a:p>
          <a:p>
            <a:pPr marL="0" indent="0">
              <a:buNone/>
            </a:pPr>
            <a:endParaRPr lang="de-DE" sz="1800" dirty="0" smtClean="0"/>
          </a:p>
          <a:p>
            <a:pPr marL="0" indent="0">
              <a:buNone/>
            </a:pPr>
            <a:r>
              <a:rPr lang="de-DE" sz="2800" dirty="0" err="1" smtClean="0"/>
              <a:t>Git</a:t>
            </a:r>
            <a:r>
              <a:rPr lang="de-DE" sz="2800" dirty="0" smtClean="0"/>
              <a:t> </a:t>
            </a:r>
            <a:r>
              <a:rPr lang="de-DE" sz="2800" dirty="0" err="1" smtClean="0"/>
              <a:t>cola</a:t>
            </a:r>
            <a:r>
              <a:rPr lang="de-DE" sz="2800" dirty="0" smtClean="0"/>
              <a:t> 2.0.7 (Alternative GUI für </a:t>
            </a:r>
            <a:r>
              <a:rPr lang="de-DE" sz="2800" dirty="0" err="1" smtClean="0"/>
              <a:t>Git</a:t>
            </a:r>
            <a:r>
              <a:rPr lang="de-DE" sz="2800" dirty="0" smtClean="0"/>
              <a:t>)</a:t>
            </a:r>
          </a:p>
          <a:p>
            <a:r>
              <a:rPr lang="de-DE" sz="2400" dirty="0">
                <a:solidFill>
                  <a:srgbClr val="438ECC"/>
                </a:solidFill>
              </a:rPr>
              <a:t>http://</a:t>
            </a:r>
            <a:r>
              <a:rPr lang="de-DE" sz="2400" dirty="0" err="1">
                <a:solidFill>
                  <a:srgbClr val="438ECC"/>
                </a:solidFill>
              </a:rPr>
              <a:t>git-cola.github.io</a:t>
            </a:r>
            <a:r>
              <a:rPr lang="de-DE" sz="2400" dirty="0">
                <a:solidFill>
                  <a:srgbClr val="438ECC"/>
                </a:solidFill>
              </a:rPr>
              <a:t>/</a:t>
            </a:r>
          </a:p>
          <a:p>
            <a:pPr marL="0" indent="0">
              <a:buNone/>
            </a:pPr>
            <a:endParaRPr lang="de-DE" sz="1800" dirty="0" smtClean="0"/>
          </a:p>
          <a:p>
            <a:pPr marL="0" indent="0">
              <a:buNone/>
            </a:pPr>
            <a:r>
              <a:rPr lang="de-DE" sz="2800" dirty="0" err="1" smtClean="0"/>
              <a:t>Git</a:t>
            </a:r>
            <a:r>
              <a:rPr lang="de-DE" sz="2800" dirty="0" smtClean="0"/>
              <a:t> </a:t>
            </a:r>
            <a:r>
              <a:rPr lang="de-DE" sz="2800" dirty="0" err="1" smtClean="0"/>
              <a:t>flow</a:t>
            </a:r>
            <a:r>
              <a:rPr lang="de-DE" sz="2800" dirty="0" smtClean="0"/>
              <a:t> (</a:t>
            </a:r>
            <a:r>
              <a:rPr lang="de-DE" sz="2800" dirty="0" err="1" smtClean="0"/>
              <a:t>Bash</a:t>
            </a:r>
            <a:r>
              <a:rPr lang="de-DE" sz="2800" dirty="0" smtClean="0"/>
              <a:t> Erweiterungen für </a:t>
            </a:r>
            <a:r>
              <a:rPr lang="de-DE" sz="2800" dirty="0" err="1" smtClean="0"/>
              <a:t>Git</a:t>
            </a:r>
            <a:r>
              <a:rPr lang="de-DE" sz="2800" dirty="0" smtClean="0"/>
              <a:t> Flow Workflow)</a:t>
            </a:r>
          </a:p>
          <a:p>
            <a:r>
              <a:rPr lang="de-DE" sz="2400" dirty="0">
                <a:solidFill>
                  <a:srgbClr val="438ECC"/>
                </a:solidFill>
              </a:rPr>
              <a:t>https://</a:t>
            </a:r>
            <a:r>
              <a:rPr lang="de-DE" sz="2400" dirty="0" err="1">
                <a:solidFill>
                  <a:srgbClr val="438ECC"/>
                </a:solidFill>
              </a:rPr>
              <a:t>github.com</a:t>
            </a:r>
            <a:r>
              <a:rPr lang="de-DE" sz="2400" dirty="0">
                <a:solidFill>
                  <a:srgbClr val="438ECC"/>
                </a:solidFill>
              </a:rPr>
              <a:t>/</a:t>
            </a:r>
            <a:r>
              <a:rPr lang="de-DE" sz="2400" dirty="0" err="1">
                <a:solidFill>
                  <a:srgbClr val="438ECC"/>
                </a:solidFill>
              </a:rPr>
              <a:t>nvie</a:t>
            </a:r>
            <a:r>
              <a:rPr lang="de-DE" sz="2400" dirty="0">
                <a:solidFill>
                  <a:srgbClr val="438ECC"/>
                </a:solidFill>
              </a:rPr>
              <a:t>/</a:t>
            </a:r>
            <a:r>
              <a:rPr lang="de-DE" sz="2400" dirty="0" err="1">
                <a:solidFill>
                  <a:srgbClr val="438ECC"/>
                </a:solidFill>
              </a:rPr>
              <a:t>gitflow</a:t>
            </a:r>
            <a:endParaRPr lang="de-DE" sz="2400" dirty="0" smtClean="0">
              <a:solidFill>
                <a:srgbClr val="438ECC"/>
              </a:solidFill>
            </a:endParaRPr>
          </a:p>
          <a:p>
            <a:pPr marL="0" indent="0">
              <a:buNone/>
            </a:pPr>
            <a:endParaRPr lang="de-DE" sz="1800" dirty="0" smtClean="0"/>
          </a:p>
          <a:p>
            <a:pPr marL="0" indent="0">
              <a:buNone/>
            </a:pPr>
            <a:r>
              <a:rPr lang="de-DE" sz="2800" dirty="0" err="1" smtClean="0"/>
              <a:t>Meld</a:t>
            </a:r>
            <a:r>
              <a:rPr lang="de-DE" sz="2800" dirty="0" smtClean="0"/>
              <a:t> – </a:t>
            </a:r>
            <a:r>
              <a:rPr lang="de-DE" sz="2800" dirty="0" err="1" smtClean="0"/>
              <a:t>Mergetool</a:t>
            </a:r>
            <a:r>
              <a:rPr lang="de-DE" sz="2800" dirty="0" smtClean="0"/>
              <a:t> für </a:t>
            </a:r>
            <a:r>
              <a:rPr lang="de-DE" sz="2800" dirty="0" err="1" smtClean="0"/>
              <a:t>Git</a:t>
            </a:r>
            <a:endParaRPr lang="de-DE" sz="2800" dirty="0" smtClean="0"/>
          </a:p>
          <a:p>
            <a:r>
              <a:rPr lang="de-DE" sz="2400" dirty="0">
                <a:solidFill>
                  <a:srgbClr val="438ECC"/>
                </a:solidFill>
              </a:rPr>
              <a:t>http://</a:t>
            </a:r>
            <a:r>
              <a:rPr lang="de-DE" sz="2400" dirty="0" err="1">
                <a:solidFill>
                  <a:srgbClr val="438ECC"/>
                </a:solidFill>
              </a:rPr>
              <a:t>meldmerge.org</a:t>
            </a:r>
            <a:r>
              <a:rPr lang="de-DE" sz="2400" dirty="0">
                <a:solidFill>
                  <a:srgbClr val="438ECC"/>
                </a:solidFill>
              </a:rPr>
              <a:t>/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WORKSHOP VM – GIT + GIT-TOOLS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810053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/>
          <p:nvPr/>
        </p:nvSpPr>
        <p:spPr>
          <a:xfrm>
            <a:off x="418736" y="3174692"/>
            <a:ext cx="7804548" cy="30267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/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</a:t>
            </a:r>
            <a:r>
              <a:rPr sz="1600" b="1" dirty="0">
                <a:latin typeface="Consolas"/>
                <a:ea typeface="Consolas"/>
                <a:cs typeface="Consolas"/>
                <a:sym typeface="Consolas"/>
              </a:rPr>
              <a:t>submodule</a:t>
            </a: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 add ../build.git build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cd build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myproject/build$ git checkout v1.0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myproject/build$ cd ..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commit -m “add Submodul“</a:t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[master cbe9e65] add submodule</a:t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 2 files changed, 4 insertions(+)</a:t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create mode 100644 .gitmodules</a:t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create mode 160000 build</a:t>
            </a:r>
          </a:p>
          <a:p>
            <a:pPr lvl="1">
              <a:defRPr sz="1800"/>
            </a:pPr>
            <a:endParaRPr sz="1600" dirty="0">
              <a:latin typeface="Consolas"/>
              <a:ea typeface="Consolas"/>
              <a:cs typeface="Consolas"/>
              <a:sym typeface="Consolas"/>
            </a:endParaRP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push</a:t>
            </a:r>
          </a:p>
        </p:txBody>
      </p:sp>
      <p:pic>
        <p:nvPicPr>
          <p:cNvPr id="207" name="1333882233.jp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324526" y="3168726"/>
            <a:ext cx="809626" cy="1071563"/>
          </a:xfrm>
          <a:prstGeom prst="rect">
            <a:avLst/>
          </a:prstGeom>
          <a:ln w="12700">
            <a:miter lim="400000"/>
          </a:ln>
        </p:spPr>
      </p:pic>
      <p:sp>
        <p:nvSpPr>
          <p:cNvPr id="208" name="Shape 208"/>
          <p:cNvSpPr/>
          <p:nvPr/>
        </p:nvSpPr>
        <p:spPr>
          <a:xfrm>
            <a:off x="6484400" y="4408811"/>
            <a:ext cx="2491384" cy="692497"/>
          </a:xfrm>
          <a:prstGeom prst="rect">
            <a:avLst/>
          </a:prstGeom>
          <a:solidFill>
            <a:srgbClr val="EBEBE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lvl="0" algn="l">
              <a:defRPr sz="1800"/>
            </a:pPr>
            <a:r>
              <a:rPr sz="1500" dirty="0">
                <a:latin typeface="Consolas"/>
                <a:ea typeface="Consolas"/>
                <a:cs typeface="Consolas"/>
                <a:sym typeface="Consolas"/>
              </a:rPr>
              <a:t>[submodule "build"]</a:t>
            </a:r>
          </a:p>
          <a:p>
            <a:pPr lvl="0" algn="l">
              <a:defRPr sz="1800"/>
            </a:pPr>
            <a:r>
              <a:rPr sz="1500" dirty="0">
                <a:latin typeface="Consolas"/>
                <a:ea typeface="Consolas"/>
                <a:cs typeface="Consolas"/>
                <a:sym typeface="Consolas"/>
              </a:rPr>
              <a:t>	path = build</a:t>
            </a:r>
          </a:p>
          <a:p>
            <a:pPr lvl="0" algn="l">
              <a:defRPr sz="1800"/>
            </a:pPr>
            <a:r>
              <a:rPr sz="1500" dirty="0">
                <a:latin typeface="Consolas"/>
                <a:ea typeface="Consolas"/>
                <a:cs typeface="Consolas"/>
                <a:sym typeface="Consolas"/>
              </a:rPr>
              <a:t>	url = ../build.git</a:t>
            </a:r>
          </a:p>
        </p:txBody>
      </p:sp>
      <p:pic>
        <p:nvPicPr>
          <p:cNvPr id="209" name="Bildschirmfoto 2013-10-10 um 08.51.58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054453" y="5313164"/>
            <a:ext cx="1526977" cy="1151930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Submodule hinzufügen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7624" y="939492"/>
            <a:ext cx="6400800" cy="223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017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0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0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20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1" grpId="0" build="p" bldLvl="5" animBg="1" advAuto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/>
          <p:nvPr/>
        </p:nvSpPr>
        <p:spPr>
          <a:xfrm>
            <a:off x="490173" y="2397809"/>
            <a:ext cx="7965282" cy="30267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/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projects$ git clone myproject.git myproject2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projects$ cd myproject2</a:t>
            </a:r>
          </a:p>
          <a:p>
            <a:pPr lvl="1">
              <a:defRPr sz="1800"/>
            </a:pPr>
            <a:endParaRPr sz="1600" dirty="0">
              <a:latin typeface="Consolas"/>
              <a:ea typeface="Consolas"/>
              <a:cs typeface="Consolas"/>
              <a:sym typeface="Consolas"/>
            </a:endParaRP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#.gitmodules in .git/config übertragen</a:t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myproject2$ git submodule init</a:t>
            </a:r>
          </a:p>
          <a:p>
            <a:pPr lvl="1">
              <a:defRPr sz="1800"/>
            </a:pPr>
            <a:endParaRPr sz="1600" dirty="0">
              <a:latin typeface="Consolas"/>
              <a:ea typeface="Consolas"/>
              <a:cs typeface="Consolas"/>
              <a:sym typeface="Consolas"/>
            </a:endParaRP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#Repositories der Submodule klonen</a:t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myproject2$ git submodule update</a:t>
            </a:r>
          </a:p>
          <a:p>
            <a:pPr lvl="1">
              <a:defRPr sz="1800"/>
            </a:pPr>
            <a:endParaRPr sz="1600" dirty="0">
              <a:latin typeface="Consolas"/>
              <a:ea typeface="Consolas"/>
              <a:cs typeface="Consolas"/>
              <a:sym typeface="Consolas"/>
            </a:endParaRPr>
          </a:p>
          <a:p>
            <a:pPr lvl="1">
              <a:defRPr sz="1800"/>
            </a:pPr>
            <a:endParaRPr sz="1600" dirty="0">
              <a:latin typeface="Consolas"/>
              <a:ea typeface="Consolas"/>
              <a:cs typeface="Consolas"/>
              <a:sym typeface="Consolas"/>
            </a:endParaRP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#Ein Schritt</a:t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myproject2$ git submodule update --init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14" name="Shape 21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pPr lvl="0">
              <a:defRPr sz="1800"/>
            </a:pPr>
            <a:r>
              <a:rPr sz="3100" dirty="0"/>
              <a:t>Klonen mit Submodulen</a:t>
            </a:r>
          </a:p>
        </p:txBody>
      </p:sp>
      <p:pic>
        <p:nvPicPr>
          <p:cNvPr id="215" name="Bildschirmfoto 2013-10-10 um 08.54.47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645415" y="2393156"/>
            <a:ext cx="1785939" cy="1145464"/>
          </a:xfrm>
          <a:prstGeom prst="rect">
            <a:avLst/>
          </a:prstGeom>
          <a:ln w="12700">
            <a:miter lim="400000"/>
          </a:ln>
        </p:spPr>
      </p:pic>
      <p:pic>
        <p:nvPicPr>
          <p:cNvPr id="216" name="Bildschirmfoto 2013-10-10 um 08.58.09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692494" y="5042790"/>
            <a:ext cx="1696641" cy="1315148"/>
          </a:xfrm>
          <a:prstGeom prst="rect">
            <a:avLst/>
          </a:prstGeom>
          <a:ln w="12700">
            <a:miter lim="400000"/>
          </a:ln>
        </p:spPr>
      </p:pic>
      <p:sp>
        <p:nvSpPr>
          <p:cNvPr id="217" name="Shape 217"/>
          <p:cNvSpPr/>
          <p:nvPr/>
        </p:nvSpPr>
        <p:spPr>
          <a:xfrm>
            <a:off x="6377244" y="3935537"/>
            <a:ext cx="2491384" cy="692497"/>
          </a:xfrm>
          <a:prstGeom prst="rect">
            <a:avLst/>
          </a:prstGeom>
          <a:solidFill>
            <a:srgbClr val="EBEBE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lvl="0" algn="l">
              <a:defRPr sz="1800"/>
            </a:pPr>
            <a:r>
              <a:rPr sz="1500" dirty="0">
                <a:latin typeface="Consolas"/>
                <a:ea typeface="Consolas"/>
                <a:cs typeface="Consolas"/>
                <a:sym typeface="Consolas"/>
              </a:rPr>
              <a:t>#.git/config</a:t>
            </a:r>
          </a:p>
          <a:p>
            <a:pPr lvl="0" algn="l">
              <a:defRPr sz="1800"/>
            </a:pPr>
            <a:r>
              <a:rPr sz="1500" dirty="0">
                <a:latin typeface="Consolas"/>
                <a:ea typeface="Consolas"/>
                <a:cs typeface="Consolas"/>
                <a:sym typeface="Consolas"/>
              </a:rPr>
              <a:t>[submodule "build"]</a:t>
            </a:r>
          </a:p>
          <a:p>
            <a:pPr lvl="0" algn="l">
              <a:defRPr sz="1800"/>
            </a:pPr>
            <a:r>
              <a:rPr sz="1500" dirty="0">
                <a:latin typeface="Consolas"/>
                <a:ea typeface="Consolas"/>
                <a:cs typeface="Consolas"/>
                <a:sym typeface="Consolas"/>
              </a:rPr>
              <a:t>	url = ../build.git</a:t>
            </a:r>
          </a:p>
        </p:txBody>
      </p:sp>
    </p:spTree>
    <p:extLst>
      <p:ext uri="{BB962C8B-B14F-4D97-AF65-F5344CB8AC3E}">
        <p14:creationId xmlns:p14="http://schemas.microsoft.com/office/powerpoint/2010/main" val="1245842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3" grpId="0" build="p" bldLvl="5" animBg="1" advAuto="0"/>
      <p:bldP spid="216" grpId="0" animBg="1" advAuto="0"/>
      <p:bldP spid="217" grpId="0" animBg="1" advAuto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/>
          <p:nvPr/>
        </p:nvSpPr>
        <p:spPr>
          <a:xfrm>
            <a:off x="472314" y="3592482"/>
            <a:ext cx="7965282" cy="27805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/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cd build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myproject/build$ git fetch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myproject/build$ git checkout v1.2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cd ..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add build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commit -m "neue Version"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push</a:t>
            </a:r>
          </a:p>
          <a:p>
            <a:pPr lvl="1">
              <a:defRPr sz="1800"/>
            </a:pPr>
            <a:endParaRPr sz="1600" dirty="0">
              <a:latin typeface="Consolas"/>
              <a:ea typeface="Consolas"/>
              <a:cs typeface="Consolas"/>
              <a:sym typeface="Consolas"/>
            </a:endParaRP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#Im anderen Repo aktualisieren</a:t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myproject2$ git pull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myproject2$ git submodule update --init</a:t>
            </a:r>
          </a:p>
        </p:txBody>
      </p:sp>
      <p:pic>
        <p:nvPicPr>
          <p:cNvPr id="227" name="Bildschirmfoto 2013-10-10 um 08.51.58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81117" y="3937992"/>
            <a:ext cx="2509450" cy="1893094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NEUE VERSION EINBINDEN</a:t>
            </a:r>
            <a:endParaRPr lang="de-DE" dirty="0"/>
          </a:p>
        </p:txBody>
      </p:sp>
      <p:pic>
        <p:nvPicPr>
          <p:cNvPr id="14" name="Bild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1110630"/>
            <a:ext cx="6400800" cy="24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670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2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2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2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1" grpId="0" build="p" bldLvl="5" animBg="1" advAuto="0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/>
          <p:nvPr/>
        </p:nvSpPr>
        <p:spPr>
          <a:xfrm>
            <a:off x="472314" y="3961814"/>
            <a:ext cx="7965282" cy="2041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/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#Branch-Eintrag in .gitmodules beim add (seit 1.8.2)</a:t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submodule add --branch master ../build.git build </a:t>
            </a:r>
          </a:p>
          <a:p>
            <a:pPr lvl="1">
              <a:defRPr sz="1800"/>
            </a:pPr>
            <a:endParaRPr sz="1600" dirty="0">
              <a:latin typeface="Consolas"/>
              <a:ea typeface="Consolas"/>
              <a:cs typeface="Consolas"/>
              <a:sym typeface="Consolas"/>
            </a:endParaRP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#--remote holt den aktuellen Head des konfigurierten Branches</a:t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submodule update --remote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add build   #ggf. noch andere Submodule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commit -m "neue Version"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push</a:t>
            </a:r>
          </a:p>
        </p:txBody>
      </p:sp>
      <p:sp>
        <p:nvSpPr>
          <p:cNvPr id="235" name="Shape 235"/>
          <p:cNvSpPr/>
          <p:nvPr/>
        </p:nvSpPr>
        <p:spPr>
          <a:xfrm>
            <a:off x="6395103" y="5731073"/>
            <a:ext cx="2491384" cy="923330"/>
          </a:xfrm>
          <a:prstGeom prst="rect">
            <a:avLst/>
          </a:prstGeom>
          <a:solidFill>
            <a:srgbClr val="EBEBE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lvl="0" algn="l">
              <a:defRPr sz="1800"/>
            </a:pPr>
            <a:r>
              <a:rPr sz="1500" dirty="0">
                <a:latin typeface="Consolas"/>
                <a:ea typeface="Consolas"/>
                <a:cs typeface="Consolas"/>
                <a:sym typeface="Consolas"/>
              </a:rPr>
              <a:t>[submodule "build"]</a:t>
            </a:r>
          </a:p>
          <a:p>
            <a:pPr lvl="0" algn="l">
              <a:defRPr sz="1800"/>
            </a:pPr>
            <a:r>
              <a:rPr sz="1500" dirty="0">
                <a:latin typeface="Consolas"/>
                <a:ea typeface="Consolas"/>
                <a:cs typeface="Consolas"/>
                <a:sym typeface="Consolas"/>
              </a:rPr>
              <a:t>	path = build</a:t>
            </a:r>
          </a:p>
          <a:p>
            <a:pPr lvl="0" algn="l">
              <a:defRPr sz="1800"/>
            </a:pPr>
            <a:r>
              <a:rPr sz="1500" dirty="0">
                <a:latin typeface="Consolas"/>
                <a:ea typeface="Consolas"/>
                <a:cs typeface="Consolas"/>
                <a:sym typeface="Consolas"/>
              </a:rPr>
              <a:t>	url = ../build.git</a:t>
            </a:r>
          </a:p>
          <a:p>
            <a:pPr lvl="0" algn="l">
              <a:defRPr sz="1800"/>
            </a:pPr>
            <a:r>
              <a:rPr sz="1500" dirty="0">
                <a:latin typeface="Consolas"/>
                <a:ea typeface="Consolas"/>
                <a:cs typeface="Consolas"/>
                <a:sym typeface="Consolas"/>
              </a:rPr>
              <a:t>    branch = master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VOM BRANCH AKTUALISIEREN (SEIT GIT 1.8.2)</a:t>
            </a:r>
            <a:endParaRPr lang="de-DE" dirty="0"/>
          </a:p>
        </p:txBody>
      </p:sp>
      <p:pic>
        <p:nvPicPr>
          <p:cNvPr id="8" name="Bild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939800"/>
            <a:ext cx="6400800" cy="248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548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9" grpId="0" build="p" bldLvl="5" animBg="1" advAuto="0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/>
          <p:nvPr/>
        </p:nvSpPr>
        <p:spPr>
          <a:xfrm>
            <a:off x="490173" y="3328401"/>
            <a:ext cx="7965282" cy="3273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/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cd build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myproject/build$ git fetch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myproject/build$ git checkout master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#Dateien ändern</a:t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myproject/build$ git commit -am "neue Version in Submodul"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cd ..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add build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commit -m "neue Version"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push --recurse-submodules=on-demand</a:t>
            </a:r>
          </a:p>
          <a:p>
            <a:pPr lvl="1">
              <a:defRPr sz="1800"/>
            </a:pPr>
            <a:endParaRPr sz="1600" dirty="0">
              <a:latin typeface="Consolas"/>
              <a:ea typeface="Consolas"/>
              <a:cs typeface="Consolas"/>
              <a:sym typeface="Consolas"/>
            </a:endParaRP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#Alias pushall</a:t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$ git config --global</a:t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        alias.pushall 'push --recurse-submodules=on-demand'</a:t>
            </a:r>
          </a:p>
        </p:txBody>
      </p:sp>
      <p:pic>
        <p:nvPicPr>
          <p:cNvPr id="245" name="Bildschirmfoto 2013-10-10 um 08.51.58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840348" y="4688086"/>
            <a:ext cx="2035969" cy="1535907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IN SUBMODULES LOKAL ÄNDERN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1052736"/>
            <a:ext cx="6400800" cy="21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08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2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2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9" grpId="0" build="p" bldLvl="5" animBg="1" advAuto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GROSSE PROJEKTE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4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4129628"/>
            <a:ext cx="6267608" cy="342233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490792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 smtClean="0"/>
              <a:t>Repositoryaufteilung</a:t>
            </a:r>
            <a:endParaRPr lang="de-DE" dirty="0" smtClean="0"/>
          </a:p>
          <a:p>
            <a:r>
              <a:rPr lang="de-DE" dirty="0" smtClean="0"/>
              <a:t>Submodules</a:t>
            </a:r>
          </a:p>
          <a:p>
            <a:r>
              <a:rPr lang="de-DE" dirty="0" err="1" smtClean="0"/>
              <a:t>Subtrees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54146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/>
          <p:nvPr/>
        </p:nvSpPr>
        <p:spPr>
          <a:xfrm>
            <a:off x="418736" y="3334237"/>
            <a:ext cx="8206384" cy="5645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/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subtree add --prefix build --squash ../build.git v1.0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push</a:t>
            </a:r>
          </a:p>
        </p:txBody>
      </p:sp>
      <p:pic>
        <p:nvPicPr>
          <p:cNvPr id="255" name="Bildschirmfoto 2013-10-10 um 12.49.27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143750" y="4786312"/>
            <a:ext cx="1804380" cy="982266"/>
          </a:xfrm>
          <a:prstGeom prst="rect">
            <a:avLst/>
          </a:prstGeom>
          <a:ln w="12700">
            <a:miter lim="400000"/>
          </a:ln>
        </p:spPr>
      </p:pic>
      <p:pic>
        <p:nvPicPr>
          <p:cNvPr id="11" name="Bild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735" y="4169369"/>
            <a:ext cx="6607969" cy="2125266"/>
          </a:xfrm>
          <a:prstGeom prst="rect">
            <a:avLst/>
          </a:prstGeom>
        </p:spPr>
      </p:pic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SUBTREE HINZUFÜGEN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908720"/>
            <a:ext cx="6400800" cy="223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286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fill="hold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/>
          <p:nvPr/>
        </p:nvSpPr>
        <p:spPr>
          <a:xfrm>
            <a:off x="490173" y="2047692"/>
            <a:ext cx="7965282" cy="3337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/>
          <a:p>
            <a:pPr lvl="1">
              <a:lnSpc>
                <a:spcPct val="1000"/>
              </a:lnSpc>
              <a:spcBef>
                <a:spcPts val="1687"/>
              </a:spcBef>
              <a:defRPr sz="1800"/>
            </a:pP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projects$ git clone myproject.git myproject2</a:t>
            </a:r>
          </a:p>
        </p:txBody>
      </p:sp>
      <p:pic>
        <p:nvPicPr>
          <p:cNvPr id="261" name="Bildschirmfoto 2013-10-16 um 16.35.05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87899" y="3366492"/>
            <a:ext cx="2574871" cy="1607344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KLONEN MIT SUBTREES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79110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/>
          <p:nvPr/>
        </p:nvSpPr>
        <p:spPr>
          <a:xfrm>
            <a:off x="472314" y="3268901"/>
            <a:ext cx="8304610" cy="16417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/>
          <a:p>
            <a:pPr lvl="1">
              <a:defRPr sz="1800"/>
            </a:pP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myproject$ git subtree pull --prefix build --squash ../build.git v1.2</a:t>
            </a:r>
          </a:p>
          <a:p>
            <a:pPr lvl="1">
              <a:defRPr sz="1800"/>
            </a:pP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myproject$ git push</a:t>
            </a:r>
          </a:p>
          <a:p>
            <a:pPr lvl="1">
              <a:defRPr sz="1800"/>
            </a:pPr>
            <a:endParaRPr sz="1700" dirty="0">
              <a:latin typeface="Consolas"/>
              <a:ea typeface="Consolas"/>
              <a:cs typeface="Consolas"/>
              <a:sym typeface="Consolas"/>
            </a:endParaRPr>
          </a:p>
          <a:p>
            <a:pPr lvl="1">
              <a:defRPr sz="1800"/>
            </a:pP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#Im anderen Repo aktualisieren</a:t>
            </a:r>
            <a:br>
              <a:rPr sz="17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myproject2$ git pull</a:t>
            </a:r>
          </a:p>
        </p:txBody>
      </p:sp>
      <p:pic>
        <p:nvPicPr>
          <p:cNvPr id="270" name="Bildschirmfoto 2013-10-10 um 12.49.27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47235" y="3902273"/>
            <a:ext cx="2125266" cy="1156950"/>
          </a:xfrm>
          <a:prstGeom prst="rect">
            <a:avLst/>
          </a:prstGeom>
          <a:ln w="12700">
            <a:miter lim="400000"/>
          </a:ln>
        </p:spPr>
      </p:pic>
      <p:pic>
        <p:nvPicPr>
          <p:cNvPr id="10" name="Bild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314" y="4857750"/>
            <a:ext cx="4598789" cy="1857375"/>
          </a:xfrm>
          <a:prstGeom prst="rect">
            <a:avLst/>
          </a:prstGeom>
        </p:spPr>
      </p:pic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NEUE VERSION FESTLEGEN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836712"/>
            <a:ext cx="6400800" cy="223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332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fill="hold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/>
          <p:nvPr/>
        </p:nvSpPr>
        <p:spPr>
          <a:xfrm>
            <a:off x="374087" y="2965782"/>
            <a:ext cx="8456415" cy="24266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/>
          <a:p>
            <a:pPr lvl="1">
              <a:defRPr sz="1800"/>
            </a:pP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myproject$ git subtree pull --prefix build --squash ../build.git master</a:t>
            </a:r>
          </a:p>
          <a:p>
            <a:pPr lvl="1">
              <a:defRPr sz="1800"/>
            </a:pP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myproject$ git push</a:t>
            </a:r>
          </a:p>
          <a:p>
            <a:pPr lvl="1">
              <a:defRPr sz="1800"/>
            </a:pPr>
            <a:endParaRPr sz="1700" dirty="0">
              <a:latin typeface="Consolas"/>
              <a:ea typeface="Consolas"/>
              <a:cs typeface="Consolas"/>
              <a:sym typeface="Consolas"/>
            </a:endParaRPr>
          </a:p>
          <a:p>
            <a:pPr lvl="1">
              <a:defRPr sz="1800"/>
            </a:pP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#Eigenes Update-Skript anlegen: update-modules.sh</a:t>
            </a:r>
            <a:br>
              <a:rPr sz="17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#Remote verwenden um Pfade im Skript zu vermeiden</a:t>
            </a:r>
            <a:br>
              <a:rPr sz="17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myproject$ git remote add build ../build.git</a:t>
            </a:r>
            <a:br>
              <a:rPr sz="17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sz="17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myproject$ ./update-modules.sh</a:t>
            </a:r>
          </a:p>
        </p:txBody>
      </p:sp>
      <p:pic>
        <p:nvPicPr>
          <p:cNvPr id="278" name="Bildschirmfoto 2013-10-10 um 12.54.07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57938" y="5027414"/>
            <a:ext cx="2455665" cy="1442216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AKTUELLSTE VERSION HOLEN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836712"/>
            <a:ext cx="6400800" cy="223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672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8" grpId="0" animBg="1" advAuto="0"/>
    </p:bldLst>
  </p:timing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5439</Words>
  <Application>Microsoft Macintosh PowerPoint</Application>
  <PresentationFormat>Bildschirmpräsentation (4:3)</PresentationFormat>
  <Paragraphs>1332</Paragraphs>
  <Slides>138</Slides>
  <Notes>9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138</vt:i4>
      </vt:variant>
    </vt:vector>
  </HeadingPairs>
  <TitlesOfParts>
    <vt:vector size="139" baseType="lpstr">
      <vt:lpstr>Office-Design</vt:lpstr>
      <vt:lpstr>W-JAX 07.11.14 | WORKSHOP</vt:lpstr>
      <vt:lpstr>VORSTELLUNG</vt:lpstr>
      <vt:lpstr>GIT – ZUM NACHLESEN</vt:lpstr>
      <vt:lpstr>AGENDA</vt:lpstr>
      <vt:lpstr>VORBEREITUNG</vt:lpstr>
      <vt:lpstr>INSTALLATION DER VM</vt:lpstr>
      <vt:lpstr>VERWENDUNG DER VM</vt:lpstr>
      <vt:lpstr>VORBEREITUNG</vt:lpstr>
      <vt:lpstr>WORKSHOP VM – GIT + GIT-TOOLS</vt:lpstr>
      <vt:lpstr>WORKSHOP VM – ENTWICKLUNGSTOOLS</vt:lpstr>
      <vt:lpstr>TEIL 1</vt:lpstr>
      <vt:lpstr>GIT BESTANDTEILE</vt:lpstr>
      <vt:lpstr>SCHNELLEINSTIEG</vt:lpstr>
      <vt:lpstr>REPOSITORY - OBJECTDATABASE</vt:lpstr>
      <vt:lpstr>OBJECTDATABASE – LOW LEVEL OPERATIONEN</vt:lpstr>
      <vt:lpstr>GEHEIMNISSE DES INDEX (STAGE, CACHE)</vt:lpstr>
      <vt:lpstr>VERZWEIGUNGEN - BRANCHES</vt:lpstr>
      <vt:lpstr>BRANCHES &amp; TAGS:  ÜBERBLICK</vt:lpstr>
      <vt:lpstr>REFERENZEN</vt:lpstr>
      <vt:lpstr>ÜBUNG: OBJECTDATABASE</vt:lpstr>
      <vt:lpstr>TEIL 1</vt:lpstr>
      <vt:lpstr>GIT INTERN: MERGES 1</vt:lpstr>
      <vt:lpstr>GIT INTERN: MERGES 1</vt:lpstr>
      <vt:lpstr>GIT INTERN: MERGES 1</vt:lpstr>
      <vt:lpstr>GIT INTERN: FASTFORWARD-MERGE (I)</vt:lpstr>
      <vt:lpstr>GIT INTERN: NO-FASTWORWARD</vt:lpstr>
      <vt:lpstr>GIT INTERN: SQUASH</vt:lpstr>
      <vt:lpstr>GIT INTERN: MERGE-BASE</vt:lpstr>
      <vt:lpstr>GIT INTERN: MERGE-FILE</vt:lpstr>
      <vt:lpstr>GIT INTERN: MERGES 2 - KONFLIKTE</vt:lpstr>
      <vt:lpstr>GIT INTERN: MERGES 2 - CHECKOUT</vt:lpstr>
      <vt:lpstr>GIT INTERN: MERGES 2 - STRATEGIEN</vt:lpstr>
      <vt:lpstr>GIT INTERN: MERGES 2 - KONFLIKTE</vt:lpstr>
      <vt:lpstr>GIT INTERNAS: MERGE-TOOL</vt:lpstr>
      <vt:lpstr>GIT MERGES: RERERE</vt:lpstr>
      <vt:lpstr>TEIL 1</vt:lpstr>
      <vt:lpstr>GIT INTERNAS: REMOTES</vt:lpstr>
      <vt:lpstr>GIT INTERNAS: REMOTES</vt:lpstr>
      <vt:lpstr>GIT INTERNAS: REFSPEC</vt:lpstr>
      <vt:lpstr>GIT INTERNAS: REFSPEC</vt:lpstr>
      <vt:lpstr>GIT INTERNAS: REFSPEC</vt:lpstr>
      <vt:lpstr>GIT INTERNAS: REFSPEC</vt:lpstr>
      <vt:lpstr>GIT INTERNAS: REFSPEC-KONFIGURATION</vt:lpstr>
      <vt:lpstr>GIT INTERNAS: REFSPEC-BEISPIELE</vt:lpstr>
      <vt:lpstr>GIT INTERNAS: FETCH</vt:lpstr>
      <vt:lpstr>GIT INTERNAS: TRACKING BRANCHES</vt:lpstr>
      <vt:lpstr>GIT INTERNAS: TRACKING BRANCH VERBINDEN</vt:lpstr>
      <vt:lpstr>GIT INTERNAS: PULL</vt:lpstr>
      <vt:lpstr>GIT INTERNAS: PUSH</vt:lpstr>
      <vt:lpstr>GIT INTERN: PUSH.DEFAULT</vt:lpstr>
      <vt:lpstr>GIT INTERN: PUSH EMPFEHLUNG</vt:lpstr>
      <vt:lpstr>GIT INTERNAS: :-/</vt:lpstr>
      <vt:lpstr>TEIL 3</vt:lpstr>
      <vt:lpstr>TYPISCHE WORKFLOWS IN DER ENTWICKLUNG</vt:lpstr>
      <vt:lpstr>ARBEITEN AUF GEMEINSAMEN BRANCH (MERGE)</vt:lpstr>
      <vt:lpstr>ARBEITEN MIT FEATURE-BRANCHES</vt:lpstr>
      <vt:lpstr>REBASING - ÜBERBLICK</vt:lpstr>
      <vt:lpstr>ARBEITEN AUF GEMEINSAMEN BRANCH (REBASE)</vt:lpstr>
      <vt:lpstr>REBASE DURCHFÜHREN</vt:lpstr>
      <vt:lpstr>NOCH MEHR REBASE</vt:lpstr>
      <vt:lpstr>CHERRY-PICK</vt:lpstr>
      <vt:lpstr>INTERAKTIVES REBASE</vt:lpstr>
      <vt:lpstr>ÜBUNG: REBASE</vt:lpstr>
      <vt:lpstr>PULL-REQUESTS</vt:lpstr>
      <vt:lpstr>PULL-REQUEST FÜR REVIEW-WORKFLOWS</vt:lpstr>
      <vt:lpstr>TEIL 3</vt:lpstr>
      <vt:lpstr>RELEASEPROZESS - GITFLOW</vt:lpstr>
      <vt:lpstr>RELEASEPROZESS - GITFLOW</vt:lpstr>
      <vt:lpstr>RELEASEPROZESS - FEATURE ENTWICKELN (I)</vt:lpstr>
      <vt:lpstr>RELEASEPROZESS  – FEATURE ENTWICKELN (II)</vt:lpstr>
      <vt:lpstr>RELEASEPROZESS – RELEASE ERZEUGEN (I)</vt:lpstr>
      <vt:lpstr>RELEASEPROZESS – RELEASE ERZEUGEN (II)</vt:lpstr>
      <vt:lpstr>RELEASEPROZESS – HOTFIX ERSTELLEN (I)</vt:lpstr>
      <vt:lpstr>RELEASEPROZESS – HOTFIX ERSTELLEN (II)</vt:lpstr>
      <vt:lpstr>RELEASEPROZESS - GITFLOW ÜBERSICHT</vt:lpstr>
      <vt:lpstr>RELEASEPROZESS - GITFLOW-TOOLS</vt:lpstr>
      <vt:lpstr>RELEASEPROZESS – GITFLOW GOODIES</vt:lpstr>
      <vt:lpstr>RELEASEPROZESS - GITFLOW PROBLEME</vt:lpstr>
      <vt:lpstr>ÜBUNG: GIT FLOW</vt:lpstr>
      <vt:lpstr>TEIL 4</vt:lpstr>
      <vt:lpstr>HINTERGRUND: KOMPLEXE PROJEKTE</vt:lpstr>
      <vt:lpstr>REPOSITORY AUFTEILUNG</vt:lpstr>
      <vt:lpstr>HOMOGENE MODULE</vt:lpstr>
      <vt:lpstr>INHOMOGENE MODULE (I)</vt:lpstr>
      <vt:lpstr>INHOMOGENE MODULE (II)</vt:lpstr>
      <vt:lpstr>Submodule</vt:lpstr>
      <vt:lpstr>Subtree</vt:lpstr>
      <vt:lpstr>PRAXIS-BEISPIEL</vt:lpstr>
      <vt:lpstr>TEIL 4</vt:lpstr>
      <vt:lpstr>Submodule hinzufügen</vt:lpstr>
      <vt:lpstr>Klonen mit Submodulen</vt:lpstr>
      <vt:lpstr>NEUE VERSION EINBINDEN</vt:lpstr>
      <vt:lpstr>VOM BRANCH AKTUALISIEREN (SEIT GIT 1.8.2)</vt:lpstr>
      <vt:lpstr>IN SUBMODULES LOKAL ÄNDERN</vt:lpstr>
      <vt:lpstr>TEIL 4</vt:lpstr>
      <vt:lpstr>SUBTREE HINZUFÜGEN</vt:lpstr>
      <vt:lpstr>KLONEN MIT SUBTREES</vt:lpstr>
      <vt:lpstr>NEUE VERSION FESTLEGEN</vt:lpstr>
      <vt:lpstr>AKTUELLSTE VERSION HOLEN</vt:lpstr>
      <vt:lpstr>IN SUBTREES ARBEITEN (1)</vt:lpstr>
      <vt:lpstr>IN SUBTREES ARBEITEN (II)</vt:lpstr>
      <vt:lpstr>TEIL 4</vt:lpstr>
      <vt:lpstr>libgit2</vt:lpstr>
      <vt:lpstr>LIBGIT2 - C-BEISPIEL</vt:lpstr>
      <vt:lpstr>LIBGIT2 - RUGGED BEISPIEL</vt:lpstr>
      <vt:lpstr>TEIL 4</vt:lpstr>
      <vt:lpstr>JGIT – JAVA GIT IMPLEMENTIERUNG</vt:lpstr>
      <vt:lpstr>JGIT - EINBINDEN</vt:lpstr>
      <vt:lpstr>JGIT – KOMMANDOZEILE</vt:lpstr>
      <vt:lpstr>JGIT - PORCELAIN API</vt:lpstr>
      <vt:lpstr>JGIT – REPOSITORY API</vt:lpstr>
      <vt:lpstr>JGIT – WALKER (I)</vt:lpstr>
      <vt:lpstr>JGIT – WALKER (II)</vt:lpstr>
      <vt:lpstr>JGIT – OBJEKTE LESEN UND SCHREIBEN</vt:lpstr>
      <vt:lpstr>Übung JGit - Mergetool</vt:lpstr>
      <vt:lpstr>TEIL 4</vt:lpstr>
      <vt:lpstr>JGIT ADD-ON: GROOVY GRGIT</vt:lpstr>
      <vt:lpstr>JGIT ADD-ON: ATLASSIAN GITFLOW API</vt:lpstr>
      <vt:lpstr>GITHUB REST API </vt:lpstr>
      <vt:lpstr>TEIL 5</vt:lpstr>
      <vt:lpstr>GRADLE UND GIT</vt:lpstr>
      <vt:lpstr>TOWNSFOLK / GRADLE-RELEASE</vt:lpstr>
      <vt:lpstr>AJOBERSTAR / GRADLE-GIT</vt:lpstr>
      <vt:lpstr>TEIL 5</vt:lpstr>
      <vt:lpstr>MAVEN RELEASE PLUGIN</vt:lpstr>
      <vt:lpstr>MAVEN-RELEASE-PLUGIN – KONFIGURATION 1</vt:lpstr>
      <vt:lpstr>MAVEN-RELEASE-PLUGIN – KONFIGURATION 2</vt:lpstr>
      <vt:lpstr>MAVEN-RELEASE-PLUGIN – SCHRITT 1</vt:lpstr>
      <vt:lpstr>MAVEN-RELEASE-PLUGIN – SCHRITT 2</vt:lpstr>
      <vt:lpstr>MAVEN-RELEASE-PLUGIN - ANWENDUNG</vt:lpstr>
      <vt:lpstr>TEIL 5</vt:lpstr>
      <vt:lpstr>ATLASSIAN JGIT-FLOW</vt:lpstr>
      <vt:lpstr>ATLASSIAN JGIT-FLOW – KONFIGURATION 1</vt:lpstr>
      <vt:lpstr>ATLASSIAN JGIT-FLOW – KONFIGURATION 2</vt:lpstr>
      <vt:lpstr>ATLASSIAN JGIT-FLOW - ANWENDUNG</vt:lpstr>
      <vt:lpstr>ATLASSIAN JGIT-FLOW - ANWENDUNG</vt:lpstr>
      <vt:lpstr>VIELEN DANK!</vt:lpstr>
      <vt:lpstr>COPYRIGHT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Nils Hartmann</dc:creator>
  <cp:lastModifiedBy>Nils Hartmann</cp:lastModifiedBy>
  <cp:revision>347</cp:revision>
  <dcterms:created xsi:type="dcterms:W3CDTF">2014-09-28T20:48:12Z</dcterms:created>
  <dcterms:modified xsi:type="dcterms:W3CDTF">2014-10-22T21:37:56Z</dcterms:modified>
</cp:coreProperties>
</file>